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67" r:id="rId2"/>
    <p:sldId id="268" r:id="rId3"/>
    <p:sldId id="256" r:id="rId4"/>
    <p:sldId id="257" r:id="rId5"/>
    <p:sldId id="258" r:id="rId6"/>
    <p:sldId id="261" r:id="rId7"/>
    <p:sldId id="259" r:id="rId8"/>
    <p:sldId id="262" r:id="rId9"/>
    <p:sldId id="263" r:id="rId10"/>
    <p:sldId id="264" r:id="rId11"/>
    <p:sldId id="269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88" autoAdjust="0"/>
    <p:restoredTop sz="94624" autoAdjust="0"/>
  </p:normalViewPr>
  <p:slideViewPr>
    <p:cSldViewPr>
      <p:cViewPr>
        <p:scale>
          <a:sx n="60" d="100"/>
          <a:sy n="60" d="100"/>
        </p:scale>
        <p:origin x="-1656" y="-2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355168-998F-48F1-9597-FB13A36B598E}" type="datetimeFigureOut">
              <a:rPr lang="en-US" smtClean="0"/>
              <a:pPr/>
              <a:t>4/30/2025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865320-898A-432A-AF6C-9D1A136335F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F86A61-ED8C-45D3-B94B-800B6E9047B4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858445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F86A61-ED8C-45D3-B94B-800B6E9047B4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858445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865320-898A-432A-AF6C-9D1A136335F8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716088" y="720725"/>
            <a:ext cx="3422650" cy="2568575"/>
          </a:xfrm>
          <a:ln/>
        </p:spPr>
      </p:sp>
      <p:sp>
        <p:nvSpPr>
          <p:cNvPr id="65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mr-IN"/>
              <a:t>नोंदणी व मुद्रांक विभाग 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895FD67A-D8CA-41B7-99D7-45347783AA38}" type="datetime1">
              <a:rPr lang="en-US" smtClean="0"/>
              <a:pPr/>
              <a:t>4/30/2025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556702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igrmaharashtra.gov.in/Marathi" TargetMode="External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1.png"/><Relationship Id="rId4" Type="http://schemas.openxmlformats.org/officeDocument/2006/relationships/hyperlink" Target="https://igrmaharashtra.gov.in/Marathi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https://igrmaharashtra.gov.in/img/images/igr.pn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39000" y="457200"/>
            <a:ext cx="1676400" cy="1524000"/>
          </a:xfrm>
          <a:prstGeom prst="rect">
            <a:avLst/>
          </a:prstGeom>
          <a:noFill/>
        </p:spPr>
      </p:pic>
      <p:sp>
        <p:nvSpPr>
          <p:cNvPr id="20" name="Rectangle 19"/>
          <p:cNvSpPr/>
          <p:nvPr/>
        </p:nvSpPr>
        <p:spPr>
          <a:xfrm>
            <a:off x="762000" y="3124200"/>
            <a:ext cx="7696200" cy="1757276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367"/>
              </a:spcAft>
            </a:pPr>
            <a:r>
              <a:rPr lang="mr-IN" sz="5400" b="1" dirty="0" smtClean="0">
                <a:solidFill>
                  <a:srgbClr val="000000"/>
                </a:solidFill>
                <a:latin typeface="DVOT-Yogesh" pitchFamily="2" charset="0"/>
                <a:ea typeface="Calibri" panose="020F0502020204030204" pitchFamily="34" charset="0"/>
                <a:cs typeface="DVOT-Yogesh" pitchFamily="2" charset="0"/>
              </a:rPr>
              <a:t>महाराष्ट्र शासन</a:t>
            </a:r>
            <a:endParaRPr lang="en-US" sz="5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VOT-Yogesh" pitchFamily="2" charset="0"/>
              <a:cs typeface="DVOT-Yogesh" pitchFamily="2" charset="0"/>
            </a:endParaRPr>
          </a:p>
          <a:p>
            <a:pPr algn="ctr">
              <a:lnSpc>
                <a:spcPct val="107000"/>
              </a:lnSpc>
              <a:spcAft>
                <a:spcPts val="367"/>
              </a:spcAft>
            </a:pPr>
            <a:r>
              <a:rPr lang="en-US" b="1" dirty="0" smtClean="0">
                <a:latin typeface="DVOT-Yogesh" pitchFamily="2" charset="0"/>
                <a:cs typeface="DVOT-Yogesh" pitchFamily="2" charset="0"/>
              </a:rPr>
              <a:t> </a:t>
            </a:r>
            <a:r>
              <a:rPr lang="mr-IN" sz="4400" b="1" dirty="0" smtClean="0">
                <a:solidFill>
                  <a:srgbClr val="000000"/>
                </a:solidFill>
                <a:latin typeface="DVOT-Yogesh" pitchFamily="2" charset="0"/>
                <a:ea typeface="Calibri" panose="020F0502020204030204" pitchFamily="34" charset="0"/>
                <a:cs typeface="DVOT-Yogesh" pitchFamily="2" charset="0"/>
              </a:rPr>
              <a:t>नोंदणी व मुद्रांक विभाग </a:t>
            </a:r>
            <a:endParaRPr lang="en-IN" sz="4800" b="1" dirty="0" smtClean="0">
              <a:solidFill>
                <a:srgbClr val="000000"/>
              </a:solidFill>
              <a:latin typeface="DVOT-Yogesh" pitchFamily="2" charset="0"/>
              <a:ea typeface="Calibri" panose="020F0502020204030204" pitchFamily="34" charset="0"/>
              <a:cs typeface="DVOT-Yogesh" pitchFamily="2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02C74D48-47CA-80FA-015E-61483FE07BE3}"/>
              </a:ext>
            </a:extLst>
          </p:cNvPr>
          <p:cNvPicPr/>
          <p:nvPr/>
        </p:nvPicPr>
        <p:blipFill rotWithShape="1"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42937"/>
          <a:stretch/>
        </p:blipFill>
        <p:spPr>
          <a:xfrm>
            <a:off x="304800" y="304800"/>
            <a:ext cx="1828800" cy="1752600"/>
          </a:xfrm>
          <a:prstGeom prst="rect">
            <a:avLst/>
          </a:prstGeom>
          <a:noFill/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6C1710E3-2677-8C92-F073-EAE871E9F47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81400" y="304800"/>
            <a:ext cx="1905000" cy="17526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047061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304800" y="1676400"/>
            <a:ext cx="8458200" cy="212365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irmala UI" pitchFamily="34" charset="0"/>
                <a:ea typeface="Calibri" pitchFamily="34" charset="0"/>
                <a:cs typeface="Nirmala UI" pitchFamily="34" charset="0"/>
              </a:rPr>
              <a:t>     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DVOT-Yogesh" pitchFamily="2" charset="0"/>
              <a:cs typeface="DVOT-Yogesh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i-IN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DVOT-Yogesh" pitchFamily="2" charset="0"/>
                <a:ea typeface="Calibri" pitchFamily="34" charset="0"/>
                <a:cs typeface="DVOT-Yogesh" pitchFamily="2" charset="0"/>
              </a:rPr>
              <a:t>या कार्यालयाच्या आस्थापनेवर अधिकारी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DVOT-Yogesh" pitchFamily="2" charset="0"/>
                <a:ea typeface="Calibri" pitchFamily="34" charset="0"/>
                <a:cs typeface="DVOT-Yogesh" pitchFamily="2" charset="0"/>
              </a:rPr>
              <a:t>/</a:t>
            </a:r>
            <a:r>
              <a:rPr kumimoji="0" lang="hi-IN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DVOT-Yogesh" pitchFamily="2" charset="0"/>
                <a:ea typeface="Calibri" pitchFamily="34" charset="0"/>
                <a:cs typeface="DVOT-Yogesh" pitchFamily="2" charset="0"/>
              </a:rPr>
              <a:t>कर्मचारी </a:t>
            </a:r>
            <a:r>
              <a:rPr lang="en-US" b="1" dirty="0" err="1" smtClean="0">
                <a:solidFill>
                  <a:schemeClr val="tx1"/>
                </a:solidFill>
                <a:latin typeface="DVOT-Yogesh" pitchFamily="2" charset="0"/>
                <a:ea typeface="Calibri" pitchFamily="34" charset="0"/>
                <a:cs typeface="DVOT-Yogesh" pitchFamily="2" charset="0"/>
              </a:rPr>
              <a:t>यांची</a:t>
            </a:r>
            <a:r>
              <a:rPr lang="en-US" b="1" dirty="0" smtClean="0">
                <a:solidFill>
                  <a:schemeClr val="tx1"/>
                </a:solidFill>
                <a:latin typeface="DVOT-Yogesh" pitchFamily="2" charset="0"/>
                <a:ea typeface="Calibri" pitchFamily="34" charset="0"/>
                <a:cs typeface="DVOT-Yogesh" pitchFamily="2" charset="0"/>
              </a:rPr>
              <a:t>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DVOT-Yogesh" pitchFamily="2" charset="0"/>
                <a:ea typeface="Calibri" pitchFamily="34" charset="0"/>
                <a:cs typeface="DVOT-Yogesh" pitchFamily="2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DVOT-Yogesh" pitchFamily="2" charset="0"/>
                <a:ea typeface="Calibri" pitchFamily="34" charset="0"/>
                <a:cs typeface="DVOT-Yogesh" pitchFamily="2" charset="0"/>
              </a:rPr>
              <a:t>iGOT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DVOT-Yogesh" pitchFamily="2" charset="0"/>
                <a:ea typeface="Calibri" pitchFamily="34" charset="0"/>
                <a:cs typeface="DVOT-Yogesh" pitchFamily="2" charset="0"/>
              </a:rPr>
              <a:t> </a:t>
            </a:r>
            <a:r>
              <a:rPr kumimoji="0" lang="hi-IN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DVOT-Yogesh" pitchFamily="2" charset="0"/>
                <a:ea typeface="Calibri" pitchFamily="34" charset="0"/>
                <a:cs typeface="DVOT-Yogesh" pitchFamily="2" charset="0"/>
              </a:rPr>
              <a:t>कर्मयोगी या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DVOT-Yogesh" pitchFamily="2" charset="0"/>
                <a:ea typeface="Calibri" pitchFamily="34" charset="0"/>
                <a:cs typeface="DVOT-Yogesh" pitchFamily="2" charset="0"/>
              </a:rPr>
              <a:t> Application </a:t>
            </a:r>
            <a:r>
              <a:rPr kumimoji="0" lang="hi-IN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DVOT-Yogesh" pitchFamily="2" charset="0"/>
                <a:ea typeface="Calibri" pitchFamily="34" charset="0"/>
                <a:cs typeface="DVOT-Yogesh" pitchFamily="2" charset="0"/>
              </a:rPr>
              <a:t>वर नोंदणी करण्यात आली आहे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DVOT-Yogesh" pitchFamily="2" charset="0"/>
                <a:ea typeface="Calibri" pitchFamily="34" charset="0"/>
                <a:cs typeface="DVOT-Yogesh" pitchFamily="2" charset="0"/>
              </a:rPr>
              <a:t>. 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DVOT-Yogesh" pitchFamily="2" charset="0"/>
              <a:cs typeface="DVOT-Yogesh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DVOT-Yogesh" pitchFamily="2" charset="0"/>
                <a:ea typeface="Calibri" pitchFamily="34" charset="0"/>
                <a:cs typeface="DVOT-Yogesh" pitchFamily="2" charset="0"/>
              </a:rPr>
              <a:t>	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 smtClean="0">
                <a:latin typeface="DVOT-Yogesh" pitchFamily="2" charset="0"/>
                <a:ea typeface="Calibri" pitchFamily="34" charset="0"/>
                <a:cs typeface="DVOT-Yogesh" pitchFamily="2" charset="0"/>
              </a:rPr>
              <a:t>	</a:t>
            </a:r>
            <a:r>
              <a:rPr kumimoji="0" lang="hi-IN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DVOT-Yogesh" pitchFamily="2" charset="0"/>
                <a:ea typeface="Calibri" pitchFamily="34" charset="0"/>
                <a:cs typeface="DVOT-Yogesh" pitchFamily="2" charset="0"/>
              </a:rPr>
              <a:t>तसेच सर्व कर्मचारी यांनी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DVOT-Yogesh" pitchFamily="2" charset="0"/>
                <a:ea typeface="Calibri" pitchFamily="34" charset="0"/>
                <a:cs typeface="DVOT-Yogesh" pitchFamily="2" charset="0"/>
              </a:rPr>
              <a:t>iGOT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DVOT-Yogesh" pitchFamily="2" charset="0"/>
                <a:ea typeface="Calibri" pitchFamily="34" charset="0"/>
                <a:cs typeface="DVOT-Yogesh" pitchFamily="2" charset="0"/>
              </a:rPr>
              <a:t> </a:t>
            </a:r>
            <a:r>
              <a:rPr kumimoji="0" lang="hi-IN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DVOT-Yogesh" pitchFamily="2" charset="0"/>
                <a:ea typeface="Calibri" pitchFamily="34" charset="0"/>
                <a:cs typeface="DVOT-Yogesh" pitchFamily="2" charset="0"/>
              </a:rPr>
              <a:t>कर्मयोगी या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DVOT-Yogesh" pitchFamily="2" charset="0"/>
                <a:ea typeface="Calibri" pitchFamily="34" charset="0"/>
                <a:cs typeface="DVOT-Yogesh" pitchFamily="2" charset="0"/>
              </a:rPr>
              <a:t> Application </a:t>
            </a:r>
            <a:r>
              <a:rPr kumimoji="0" lang="hi-IN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DVOT-Yogesh" pitchFamily="2" charset="0"/>
                <a:ea typeface="Calibri" pitchFamily="34" charset="0"/>
                <a:cs typeface="DVOT-Yogesh" pitchFamily="2" charset="0"/>
              </a:rPr>
              <a:t>वर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DVOT-Yogesh" pitchFamily="2" charset="0"/>
                <a:ea typeface="Calibri" pitchFamily="34" charset="0"/>
                <a:cs typeface="DVOT-Yogesh" pitchFamily="2" charset="0"/>
              </a:rPr>
              <a:t> 05 </a:t>
            </a:r>
            <a:r>
              <a:rPr kumimoji="0" lang="hi-IN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DVOT-Yogesh" pitchFamily="2" charset="0"/>
                <a:ea typeface="Calibri" pitchFamily="34" charset="0"/>
                <a:cs typeface="DVOT-Yogesh" pitchFamily="2" charset="0"/>
              </a:rPr>
              <a:t>अभ्यासक्रम पुर्ण केले आहेत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DVOT-Yogesh" pitchFamily="2" charset="0"/>
                <a:ea typeface="Calibri" pitchFamily="34" charset="0"/>
                <a:cs typeface="DVOT-Yogesh" pitchFamily="2" charset="0"/>
              </a:rPr>
              <a:t>, </a:t>
            </a:r>
            <a:r>
              <a:rPr kumimoji="0" lang="hi-IN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DVOT-Yogesh" pitchFamily="2" charset="0"/>
                <a:ea typeface="Calibri" pitchFamily="34" charset="0"/>
                <a:cs typeface="DVOT-Yogesh" pitchFamily="2" charset="0"/>
              </a:rPr>
              <a:t>त्याची यादी यासोबत जोडण्यात आली आहे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DVOT-Yogesh" pitchFamily="2" charset="0"/>
                <a:ea typeface="Calibri" pitchFamily="34" charset="0"/>
                <a:cs typeface="DVOT-Yogesh" pitchFamily="2" charset="0"/>
              </a:rPr>
              <a:t>.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DVOT-Yogesh" pitchFamily="2" charset="0"/>
              <a:cs typeface="DVOT-Yogesh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95400" y="228600"/>
            <a:ext cx="6629400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latin typeface="DVOT-Yogesh" pitchFamily="2" charset="0"/>
                <a:ea typeface="Calibri" pitchFamily="34" charset="0"/>
                <a:cs typeface="DVOT-Yogesh" pitchFamily="2" charset="0"/>
              </a:rPr>
              <a:t>              </a:t>
            </a:r>
            <a:r>
              <a:rPr lang="hi-IN" sz="2000" b="1" dirty="0" smtClean="0">
                <a:latin typeface="DVOT-Yogesh" pitchFamily="2" charset="0"/>
                <a:ea typeface="Calibri" pitchFamily="34" charset="0"/>
                <a:cs typeface="DVOT-Yogesh" pitchFamily="2" charset="0"/>
              </a:rPr>
              <a:t>तांत्रिक विषयक अदययावत बाबी</a:t>
            </a:r>
            <a:r>
              <a:rPr lang="en-US" sz="2800" b="1" dirty="0" smtClean="0">
                <a:latin typeface="Nirmala UI" pitchFamily="34" charset="0"/>
                <a:ea typeface="Calibri" pitchFamily="34" charset="0"/>
                <a:cs typeface="Nirmala UI" pitchFamily="34" charset="0"/>
              </a:rPr>
              <a:t>. 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5" descr="logo_IGR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28600"/>
            <a:ext cx="896747" cy="914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1447800" y="393411"/>
            <a:ext cx="5943600" cy="584775"/>
          </a:xfrm>
          <a:prstGeom prst="rect">
            <a:avLst/>
          </a:prstGeom>
          <a:solidFill>
            <a:schemeClr val="accent1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b="1" dirty="0" err="1">
                <a:solidFill>
                  <a:srgbClr val="FFFF00"/>
                </a:solidFill>
              </a:rPr>
              <a:t>नोंदणी</a:t>
            </a:r>
            <a:r>
              <a:rPr lang="en-US" sz="3200" b="1" dirty="0">
                <a:solidFill>
                  <a:srgbClr val="FFFF00"/>
                </a:solidFill>
              </a:rPr>
              <a:t> व </a:t>
            </a:r>
            <a:r>
              <a:rPr lang="en-US" sz="3200" b="1" dirty="0" err="1">
                <a:solidFill>
                  <a:srgbClr val="FFFF00"/>
                </a:solidFill>
              </a:rPr>
              <a:t>मुद्रांक</a:t>
            </a:r>
            <a:r>
              <a:rPr lang="en-US" sz="3200" b="1" dirty="0">
                <a:solidFill>
                  <a:srgbClr val="FFFF00"/>
                </a:solidFill>
              </a:rPr>
              <a:t> </a:t>
            </a:r>
            <a:r>
              <a:rPr lang="en-US" sz="3200" b="1" dirty="0" err="1">
                <a:solidFill>
                  <a:srgbClr val="FFFF00"/>
                </a:solidFill>
              </a:rPr>
              <a:t>विभाग</a:t>
            </a:r>
            <a:r>
              <a:rPr lang="en-US" sz="3200" b="1" dirty="0">
                <a:solidFill>
                  <a:srgbClr val="FFFF00"/>
                </a:solidFill>
              </a:rPr>
              <a:t> </a:t>
            </a:r>
            <a:endParaRPr lang="en-GB" sz="3200" b="1" dirty="0">
              <a:solidFill>
                <a:srgbClr val="FFFF00"/>
              </a:solidFill>
            </a:endParaRPr>
          </a:p>
        </p:txBody>
      </p:sp>
      <p:pic>
        <p:nvPicPr>
          <p:cNvPr id="10" name="Picture 9" descr="Description: C:\Users\igr\Downloads\IMG-20230728-WA0007.jpg"/>
          <p:cNvPicPr/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228600"/>
            <a:ext cx="1236853" cy="876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47800" y="1600200"/>
            <a:ext cx="5791200" cy="3357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81400" y="4876800"/>
            <a:ext cx="1371600" cy="1544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40888179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91000" y="228600"/>
            <a:ext cx="762000" cy="915388"/>
          </a:xfrm>
          <a:prstGeom prst="rect">
            <a:avLst/>
          </a:prstGeom>
        </p:spPr>
      </p:pic>
      <p:pic>
        <p:nvPicPr>
          <p:cNvPr id="5" name="Picture 3" descr="https://igrmaharashtra.gov.in/img/images/igr.pn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3506" y="204641"/>
            <a:ext cx="1143000" cy="1035522"/>
          </a:xfrm>
          <a:prstGeom prst="rect">
            <a:avLst/>
          </a:prstGeom>
          <a:noFill/>
        </p:spPr>
      </p:pic>
      <p:pic>
        <p:nvPicPr>
          <p:cNvPr id="6" name="Picture 5" descr="Description: C:\Users\igr\Downloads\IMG-20230728-WA0007.jpg"/>
          <p:cNvPicPr/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210353"/>
            <a:ext cx="1219200" cy="10668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/>
          <p:cNvSpPr/>
          <p:nvPr/>
        </p:nvSpPr>
        <p:spPr>
          <a:xfrm>
            <a:off x="1295400" y="1995730"/>
            <a:ext cx="6934200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0070C0"/>
                </a:solidFill>
                <a:latin typeface="DVOT-Yogesh" pitchFamily="2" charset="0"/>
                <a:cs typeface="DVOT-Yogesh" pitchFamily="2" charset="0"/>
              </a:rPr>
              <a:t> </a:t>
            </a:r>
            <a:r>
              <a:rPr lang="mr-IN" sz="2400" b="1" dirty="0" smtClean="0">
                <a:solidFill>
                  <a:srgbClr val="0070C0"/>
                </a:solidFill>
                <a:latin typeface="DVOT-Yogesh" pitchFamily="2" charset="0"/>
                <a:cs typeface="DVOT-Yogesh" pitchFamily="2" charset="0"/>
              </a:rPr>
              <a:t>सह जिल्हा</a:t>
            </a:r>
            <a:r>
              <a:rPr lang="en-US" sz="2400" b="1" dirty="0" smtClean="0">
                <a:solidFill>
                  <a:srgbClr val="0070C0"/>
                </a:solidFill>
                <a:latin typeface="DVOT-Yogesh" pitchFamily="2" charset="0"/>
                <a:cs typeface="DVOT-Yogesh" pitchFamily="2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DVOT-Yogesh" pitchFamily="2" charset="0"/>
                <a:cs typeface="DVOT-Yogesh" pitchFamily="2" charset="0"/>
              </a:rPr>
              <a:t>निबंधक</a:t>
            </a:r>
            <a:r>
              <a:rPr lang="en-US" sz="2400" b="1" dirty="0" smtClean="0">
                <a:solidFill>
                  <a:srgbClr val="0070C0"/>
                </a:solidFill>
                <a:latin typeface="DVOT-Yogesh" pitchFamily="2" charset="0"/>
                <a:cs typeface="DVOT-Yogesh" pitchFamily="2" charset="0"/>
              </a:rPr>
              <a:t> </a:t>
            </a:r>
            <a:r>
              <a:rPr lang="en-IN" sz="2400" b="1" dirty="0" smtClean="0">
                <a:solidFill>
                  <a:srgbClr val="0070C0"/>
                </a:solidFill>
                <a:latin typeface="DVOT-Yogesh" pitchFamily="2" charset="0"/>
                <a:cs typeface="DVOT-Yogesh" pitchFamily="2" charset="0"/>
              </a:rPr>
              <a:t>-</a:t>
            </a:r>
            <a:r>
              <a:rPr lang="mr-IN" sz="2400" b="1" dirty="0" smtClean="0">
                <a:solidFill>
                  <a:srgbClr val="0070C0"/>
                </a:solidFill>
                <a:latin typeface="DVOT-Yogesh" pitchFamily="2" charset="0"/>
                <a:cs typeface="DVOT-Yogesh" pitchFamily="2" charset="0"/>
              </a:rPr>
              <a:t>वर्ग </a:t>
            </a:r>
            <a:r>
              <a:rPr lang="en-IN" sz="2400" b="1" dirty="0" smtClean="0">
                <a:solidFill>
                  <a:srgbClr val="0070C0"/>
                </a:solidFill>
                <a:latin typeface="DVOT-Yogesh" pitchFamily="2" charset="0"/>
                <a:cs typeface="DVOT-Yogesh" pitchFamily="2" charset="0"/>
              </a:rPr>
              <a:t>1</a:t>
            </a:r>
            <a:r>
              <a:rPr lang="mr-IN" sz="2400" b="1" dirty="0" smtClean="0">
                <a:solidFill>
                  <a:srgbClr val="0070C0"/>
                </a:solidFill>
                <a:latin typeface="DVOT-Yogesh" pitchFamily="2" charset="0"/>
                <a:cs typeface="DVOT-Yogesh" pitchFamily="2" charset="0"/>
              </a:rPr>
              <a:t>  गडचिरोली</a:t>
            </a:r>
            <a:r>
              <a:rPr lang="mr-IN" sz="3200" b="1" dirty="0" smtClean="0">
                <a:solidFill>
                  <a:srgbClr val="0070C0"/>
                </a:solidFill>
                <a:latin typeface="DVOT-Yogesh" pitchFamily="2" charset="0"/>
                <a:cs typeface="DVOT-Yogesh" pitchFamily="2" charset="0"/>
              </a:rPr>
              <a:t>   </a:t>
            </a:r>
            <a:r>
              <a:rPr lang="en-US" sz="3200" b="1" dirty="0" smtClean="0">
                <a:solidFill>
                  <a:srgbClr val="0070C0"/>
                </a:solidFill>
                <a:latin typeface="DVOT-Yogesh" pitchFamily="2" charset="0"/>
                <a:cs typeface="DVOT-Yogesh" pitchFamily="2" charset="0"/>
              </a:rPr>
              <a:t> </a:t>
            </a:r>
            <a:endParaRPr lang="en-US" sz="2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VOT-Yogesh" pitchFamily="2" charset="0"/>
              <a:cs typeface="DVOT-Yogesh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209800" y="2590800"/>
            <a:ext cx="4952999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DVOT-Yogesh" pitchFamily="2" charset="0"/>
                <a:cs typeface="DVOT-Yogesh" pitchFamily="2" charset="0"/>
              </a:rPr>
              <a:t>  </a:t>
            </a:r>
          </a:p>
          <a:p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VOT-Yogesh" pitchFamily="2" charset="0"/>
              <a:cs typeface="DVOT-Yogesh" pitchFamily="2" charset="0"/>
            </a:endParaRPr>
          </a:p>
          <a:p>
            <a:endParaRPr 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VOT-Yogesh" pitchFamily="2" charset="0"/>
              <a:cs typeface="DVOT-Yogesh" pitchFamily="2" charset="0"/>
            </a:endParaRPr>
          </a:p>
          <a:p>
            <a:endParaRPr 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VOT-Yogesh" pitchFamily="2" charset="0"/>
              <a:cs typeface="DVOT-Yogesh" pitchFamily="2" charset="0"/>
            </a:endParaRPr>
          </a:p>
          <a:p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VOT-Yogesh" pitchFamily="2" charset="0"/>
                <a:cs typeface="DVOT-Yogesh" pitchFamily="2" charset="0"/>
              </a:rPr>
              <a:t>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VOT-Yogesh" pitchFamily="2" charset="0"/>
              <a:cs typeface="DVOT-Yogesh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 rot="10800000" flipV="1">
            <a:off x="533400" y="4419600"/>
            <a:ext cx="7924800" cy="161582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mr-IN" b="1" dirty="0" smtClean="0">
                <a:latin typeface="DVOT-Yogesh" pitchFamily="2" charset="0"/>
                <a:cs typeface="DVOT-Yogesh" pitchFamily="2" charset="0"/>
              </a:rPr>
              <a:t> </a:t>
            </a:r>
            <a:r>
              <a:rPr lang="en-US" b="1" dirty="0" smtClean="0">
                <a:latin typeface="DVOT-Yogesh" pitchFamily="2" charset="0"/>
                <a:cs typeface="DVOT-Yogesh" pitchFamily="2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latin typeface="DVOT-Yogesh" pitchFamily="2" charset="0"/>
                <a:cs typeface="DVOT-Yogesh" pitchFamily="2" charset="0"/>
              </a:rPr>
              <a:t>सादरकर्ता</a:t>
            </a:r>
            <a:r>
              <a:rPr lang="en-US" sz="2000" b="1" dirty="0" smtClean="0">
                <a:latin typeface="DVOT-Yogesh" pitchFamily="2" charset="0"/>
                <a:cs typeface="DVOT-Yogesh" pitchFamily="2" charset="0"/>
              </a:rPr>
              <a:t> </a:t>
            </a:r>
            <a:endParaRPr lang="mr-IN" sz="2000" b="1" dirty="0" smtClean="0">
              <a:latin typeface="DVOT-Yogesh" pitchFamily="2" charset="0"/>
              <a:cs typeface="DVOT-Yogesh" pitchFamily="2" charset="0"/>
            </a:endParaRPr>
          </a:p>
          <a:p>
            <a:pPr algn="ctr">
              <a:lnSpc>
                <a:spcPct val="150000"/>
              </a:lnSpc>
            </a:pPr>
            <a:r>
              <a:rPr lang="en-US" sz="2400" b="1" dirty="0" smtClean="0">
                <a:solidFill>
                  <a:srgbClr val="C00000"/>
                </a:solidFill>
                <a:latin typeface="DVOT-Yogesh" pitchFamily="2" charset="0"/>
                <a:cs typeface="DVOT-Yogesh" pitchFamily="2" charset="0"/>
              </a:rPr>
              <a:t> </a:t>
            </a:r>
            <a:r>
              <a:rPr lang="en-US" sz="2800" b="1" dirty="0" err="1" smtClean="0">
                <a:solidFill>
                  <a:schemeClr val="accent5">
                    <a:lumMod val="75000"/>
                  </a:schemeClr>
                </a:solidFill>
                <a:latin typeface="DVOT-Yogesh" pitchFamily="2" charset="0"/>
                <a:cs typeface="DVOT-Yogesh" pitchFamily="2" charset="0"/>
              </a:rPr>
              <a:t>श्री</a:t>
            </a:r>
            <a:r>
              <a:rPr lang="mr-IN" sz="2800" b="1" dirty="0" smtClean="0">
                <a:solidFill>
                  <a:schemeClr val="accent5">
                    <a:lumMod val="75000"/>
                  </a:schemeClr>
                </a:solidFill>
                <a:latin typeface="DVOT-Yogesh" pitchFamily="2" charset="0"/>
                <a:cs typeface="DVOT-Yogesh" pitchFamily="2" charset="0"/>
              </a:rPr>
              <a:t>मती. अंकिता तांदळे  </a:t>
            </a:r>
            <a:endParaRPr lang="en-US" sz="3200" b="1" dirty="0" smtClean="0">
              <a:solidFill>
                <a:schemeClr val="accent5">
                  <a:lumMod val="75000"/>
                </a:schemeClr>
              </a:solidFill>
              <a:latin typeface="DVOT-Yogesh" pitchFamily="2" charset="0"/>
              <a:cs typeface="DVOT-Yogesh" pitchFamily="2" charset="0"/>
            </a:endParaRPr>
          </a:p>
          <a:p>
            <a:pPr algn="ctr">
              <a:lnSpc>
                <a:spcPct val="150000"/>
              </a:lnSpc>
            </a:pPr>
            <a:r>
              <a:rPr lang="mr-IN" b="1" dirty="0" smtClean="0">
                <a:solidFill>
                  <a:srgbClr val="C00000"/>
                </a:solidFill>
                <a:latin typeface="DVOT-Yogesh" pitchFamily="2" charset="0"/>
                <a:cs typeface="DVOT-Yogesh" pitchFamily="2" charset="0"/>
              </a:rPr>
              <a:t> </a:t>
            </a:r>
            <a:r>
              <a:rPr lang="mr-IN" b="1" dirty="0" smtClean="0">
                <a:solidFill>
                  <a:srgbClr val="FF0000"/>
                </a:solidFill>
                <a:latin typeface="DVOT-Yogesh" pitchFamily="2" charset="0"/>
                <a:cs typeface="DVOT-Yogesh" pitchFamily="2" charset="0"/>
              </a:rPr>
              <a:t>सह जिल्हा</a:t>
            </a:r>
            <a:r>
              <a:rPr lang="en-US" b="1" dirty="0" smtClean="0">
                <a:solidFill>
                  <a:srgbClr val="FF0000"/>
                </a:solidFill>
                <a:latin typeface="DVOT-Yogesh" pitchFamily="2" charset="0"/>
                <a:cs typeface="DVOT-Yogesh" pitchFamily="2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DVOT-Yogesh" pitchFamily="2" charset="0"/>
                <a:cs typeface="DVOT-Yogesh" pitchFamily="2" charset="0"/>
              </a:rPr>
              <a:t>निबंधक</a:t>
            </a:r>
            <a:r>
              <a:rPr lang="en-US" b="1" dirty="0" smtClean="0">
                <a:solidFill>
                  <a:srgbClr val="FF0000"/>
                </a:solidFill>
                <a:latin typeface="DVOT-Yogesh" pitchFamily="2" charset="0"/>
                <a:cs typeface="DVOT-Yogesh" pitchFamily="2" charset="0"/>
              </a:rPr>
              <a:t> </a:t>
            </a:r>
            <a:r>
              <a:rPr lang="en-IN" b="1" dirty="0" smtClean="0">
                <a:solidFill>
                  <a:srgbClr val="FF0000"/>
                </a:solidFill>
                <a:latin typeface="DVOT-Yogesh" pitchFamily="2" charset="0"/>
                <a:cs typeface="DVOT-Yogesh" pitchFamily="2" charset="0"/>
              </a:rPr>
              <a:t>-</a:t>
            </a:r>
            <a:r>
              <a:rPr lang="mr-IN" b="1" dirty="0" smtClean="0">
                <a:solidFill>
                  <a:srgbClr val="FF0000"/>
                </a:solidFill>
                <a:latin typeface="DVOT-Yogesh" pitchFamily="2" charset="0"/>
                <a:cs typeface="DVOT-Yogesh" pitchFamily="2" charset="0"/>
              </a:rPr>
              <a:t>वर्ग </a:t>
            </a:r>
            <a:r>
              <a:rPr lang="en-IN" b="1" dirty="0" smtClean="0">
                <a:solidFill>
                  <a:srgbClr val="FF0000"/>
                </a:solidFill>
                <a:latin typeface="DVOT-Yogesh" pitchFamily="2" charset="0"/>
                <a:cs typeface="DVOT-Yogesh" pitchFamily="2" charset="0"/>
              </a:rPr>
              <a:t>1</a:t>
            </a:r>
            <a:r>
              <a:rPr lang="mr-IN" b="1" dirty="0" smtClean="0">
                <a:solidFill>
                  <a:srgbClr val="FF0000"/>
                </a:solidFill>
                <a:latin typeface="DVOT-Yogesh" pitchFamily="2" charset="0"/>
                <a:cs typeface="DVOT-Yogesh" pitchFamily="2" charset="0"/>
              </a:rPr>
              <a:t> तथा मुद्रांक जिल्हाधिकारी  गडचिरोली</a:t>
            </a:r>
            <a:endParaRPr 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VOT-Yogesh" pitchFamily="2" charset="0"/>
              <a:cs typeface="DVOT-Yogesh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287421" y="3962399"/>
            <a:ext cx="441675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VOT-Yogesh" pitchFamily="2" charset="0"/>
              <a:cs typeface="DVOT-Yogesh" pitchFamily="2" charset="0"/>
            </a:endParaRPr>
          </a:p>
          <a:p>
            <a:pPr algn="ctr"/>
            <a:endParaRPr 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VOT-Yogesh" pitchFamily="2" charset="0"/>
              <a:cs typeface="DVOT-Yogesh" pitchFamily="2" charset="0"/>
            </a:endParaRPr>
          </a:p>
          <a:p>
            <a:pPr algn="ctr"/>
            <a:endParaRPr 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VOT-Yogesh" pitchFamily="2" charset="0"/>
              <a:cs typeface="DVOT-Yogesh" pitchFamily="2" charset="0"/>
            </a:endParaRPr>
          </a:p>
          <a:p>
            <a:pPr algn="ctr"/>
            <a:endParaRPr 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VOT-Yogesh" pitchFamily="2" charset="0"/>
              <a:cs typeface="DVOT-Yogesh" pitchFamily="2" charset="0"/>
            </a:endParaRPr>
          </a:p>
          <a:p>
            <a:pPr algn="ctr"/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VOT-Yogesh" pitchFamily="2" charset="0"/>
              <a:cs typeface="DVOT-Yogesh" pitchFamily="2" charset="0"/>
            </a:endParaRPr>
          </a:p>
          <a:p>
            <a:pPr algn="ctr"/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VOT-Yogesh" pitchFamily="2" charset="0"/>
              <a:cs typeface="DVOT-Yogesh" pitchFamily="2" charset="0"/>
            </a:endParaRPr>
          </a:p>
          <a:p>
            <a:pPr algn="ctr"/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VOT-Yogesh" pitchFamily="2" charset="0"/>
              <a:cs typeface="DVOT-Yogesh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743201" y="1371600"/>
            <a:ext cx="36575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latin typeface="DVOT-Yogesh" pitchFamily="2" charset="0"/>
                <a:cs typeface="DVOT-Yogesh" pitchFamily="2" charset="0"/>
              </a:rPr>
              <a:t>    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VOT-Yogesh" pitchFamily="2" charset="0"/>
                <a:cs typeface="DVOT-Yogesh" pitchFamily="2" charset="0"/>
              </a:rPr>
              <a:t>नोंदणी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VOT-Yogesh" pitchFamily="2" charset="0"/>
                <a:cs typeface="DVOT-Yogesh" pitchFamily="2" charset="0"/>
              </a:rPr>
              <a:t> व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VOT-Yogesh" pitchFamily="2" charset="0"/>
                <a:cs typeface="DVOT-Yogesh" pitchFamily="2" charset="0"/>
              </a:rPr>
              <a:t>मुद्रांक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VOT-Yogesh" pitchFamily="2" charset="0"/>
                <a:cs typeface="DVOT-Yogesh" pitchFamily="2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VOT-Yogesh" pitchFamily="2" charset="0"/>
                <a:cs typeface="DVOT-Yogesh" pitchFamily="2" charset="0"/>
              </a:rPr>
              <a:t>विभाग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VOT-Yogesh" pitchFamily="2" charset="0"/>
              <a:cs typeface="DVOT-Yogesh" pitchFamily="2" charset="0"/>
            </a:endParaRPr>
          </a:p>
        </p:txBody>
      </p:sp>
      <p:pic>
        <p:nvPicPr>
          <p:cNvPr id="19" name="Picture 2" descr="https://purepng.com/public/uploads/large/purepng.com-bouquet-of-flowersbouquetflowersbasket-of-flowersclusterbunch-1701527697202nnly7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9600" y="3124200"/>
            <a:ext cx="990600" cy="1238250"/>
          </a:xfrm>
          <a:prstGeom prst="rect">
            <a:avLst/>
          </a:prstGeom>
          <a:noFill/>
        </p:spPr>
      </p:pic>
      <p:pic>
        <p:nvPicPr>
          <p:cNvPr id="21" name="Picture 2" descr="https://purepng.com/public/uploads/large/purepng.com-bouquet-of-flowersbouquetflowersbasket-of-flowersclusterbunch-1701527697202nnly7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67600" y="3124200"/>
            <a:ext cx="990600" cy="12382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8047061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152401"/>
            <a:ext cx="8153400" cy="9906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  <a:latin typeface="DVOT-Yogesh" pitchFamily="2" charset="0"/>
                <a:cs typeface="DVOT-Yogesh" pitchFamily="2" charset="0"/>
              </a:rPr>
              <a:t> </a:t>
            </a:r>
            <a:r>
              <a:rPr lang="mr-IN" sz="2400" b="1" dirty="0" smtClean="0">
                <a:solidFill>
                  <a:srgbClr val="0070C0"/>
                </a:solidFill>
                <a:latin typeface="DVOT-Yogesh" pitchFamily="2" charset="0"/>
                <a:cs typeface="DVOT-Yogesh" pitchFamily="2" charset="0"/>
              </a:rPr>
              <a:t>सह जिल्हा</a:t>
            </a:r>
            <a:r>
              <a:rPr lang="en-US" sz="2400" b="1" dirty="0" smtClean="0">
                <a:solidFill>
                  <a:srgbClr val="0070C0"/>
                </a:solidFill>
                <a:latin typeface="DVOT-Yogesh" pitchFamily="2" charset="0"/>
                <a:cs typeface="DVOT-Yogesh" pitchFamily="2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DVOT-Yogesh" pitchFamily="2" charset="0"/>
                <a:cs typeface="DVOT-Yogesh" pitchFamily="2" charset="0"/>
              </a:rPr>
              <a:t>निबंधक</a:t>
            </a:r>
            <a:r>
              <a:rPr lang="en-US" sz="2400" b="1" dirty="0" smtClean="0">
                <a:solidFill>
                  <a:srgbClr val="0070C0"/>
                </a:solidFill>
                <a:latin typeface="DVOT-Yogesh" pitchFamily="2" charset="0"/>
                <a:cs typeface="DVOT-Yogesh" pitchFamily="2" charset="0"/>
              </a:rPr>
              <a:t> </a:t>
            </a:r>
            <a:r>
              <a:rPr lang="en-IN" sz="2400" b="1" dirty="0" smtClean="0">
                <a:solidFill>
                  <a:srgbClr val="0070C0"/>
                </a:solidFill>
                <a:latin typeface="DVOT-Yogesh" pitchFamily="2" charset="0"/>
                <a:cs typeface="DVOT-Yogesh" pitchFamily="2" charset="0"/>
              </a:rPr>
              <a:t>-</a:t>
            </a:r>
            <a:r>
              <a:rPr lang="mr-IN" sz="2400" b="1" dirty="0" smtClean="0">
                <a:solidFill>
                  <a:srgbClr val="0070C0"/>
                </a:solidFill>
                <a:latin typeface="DVOT-Yogesh" pitchFamily="2" charset="0"/>
                <a:cs typeface="DVOT-Yogesh" pitchFamily="2" charset="0"/>
              </a:rPr>
              <a:t>वर्ग </a:t>
            </a:r>
            <a:r>
              <a:rPr lang="en-IN" sz="2400" b="1" dirty="0" smtClean="0">
                <a:solidFill>
                  <a:srgbClr val="0070C0"/>
                </a:solidFill>
                <a:latin typeface="DVOT-Yogesh" pitchFamily="2" charset="0"/>
                <a:cs typeface="DVOT-Yogesh" pitchFamily="2" charset="0"/>
              </a:rPr>
              <a:t>1</a:t>
            </a:r>
            <a:r>
              <a:rPr lang="mr-IN" sz="2400" b="1" dirty="0" smtClean="0">
                <a:solidFill>
                  <a:srgbClr val="0070C0"/>
                </a:solidFill>
                <a:latin typeface="DVOT-Yogesh" pitchFamily="2" charset="0"/>
                <a:cs typeface="DVOT-Yogesh" pitchFamily="2" charset="0"/>
              </a:rPr>
              <a:t>  गडचिरोली</a:t>
            </a:r>
            <a:endParaRPr lang="en-US" sz="2800" b="1" dirty="0">
              <a:solidFill>
                <a:srgbClr val="0070C0"/>
              </a:solidFill>
              <a:latin typeface="DVOT-Yogesh" pitchFamily="2" charset="0"/>
              <a:cs typeface="DVOT-Yogesh" pitchFamily="2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1600200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DVOT-Yogesh" pitchFamily="2" charset="0"/>
                <a:ea typeface="Calibri" pitchFamily="34" charset="0"/>
                <a:cs typeface="DVOT-Yogesh" pitchFamily="2" charset="0"/>
              </a:rPr>
              <a:t>100 </a:t>
            </a:r>
            <a:r>
              <a:rPr kumimoji="0" lang="hi-I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DVOT-Yogesh" pitchFamily="2" charset="0"/>
                <a:ea typeface="Calibri" pitchFamily="34" charset="0"/>
                <a:cs typeface="DVOT-Yogesh" pitchFamily="2" charset="0"/>
              </a:rPr>
              <a:t>दिवसांची कार्यालयीन सुधारणांची विशेष मोहीम </a:t>
            </a:r>
            <a:endParaRPr kumimoji="0" lang="en-US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DVOT-Yogesh" pitchFamily="2" charset="0"/>
              <a:cs typeface="DVOT-Yogesh" pitchFamily="2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i-I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DVOT-Yogesh" pitchFamily="2" charset="0"/>
                <a:ea typeface="Calibri" pitchFamily="34" charset="0"/>
                <a:cs typeface="DVOT-Yogesh" pitchFamily="2" charset="0"/>
              </a:rPr>
              <a:t>कामाची विशेष आखणी</a:t>
            </a:r>
            <a:endParaRPr kumimoji="0" lang="hi-I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DVOT-Yogesh" pitchFamily="2" charset="0"/>
              <a:cs typeface="DVOT-Yogesh" pitchFamily="2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457200" y="2743200"/>
          <a:ext cx="8001000" cy="3470783"/>
        </p:xfrm>
        <a:graphic>
          <a:graphicData uri="http://schemas.openxmlformats.org/drawingml/2006/table">
            <a:tbl>
              <a:tblPr>
                <a:tableStyleId>{16D9F66E-5EB9-4882-86FB-DCBF35E3C3E4}</a:tableStyleId>
              </a:tblPr>
              <a:tblGrid>
                <a:gridCol w="842395"/>
                <a:gridCol w="7158605"/>
              </a:tblGrid>
              <a:tr h="32766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i-IN" sz="1800" b="1" dirty="0">
                          <a:latin typeface="DVOT-Yogesh" pitchFamily="2" charset="0"/>
                          <a:cs typeface="DVOT-Yogesh" pitchFamily="2" charset="0"/>
                        </a:rPr>
                        <a:t>अ</a:t>
                      </a:r>
                      <a:r>
                        <a:rPr lang="en-IN" sz="1800" b="1" dirty="0">
                          <a:latin typeface="DVOT-Yogesh" pitchFamily="2" charset="0"/>
                          <a:cs typeface="DVOT-Yogesh" pitchFamily="2" charset="0"/>
                        </a:rPr>
                        <a:t>.</a:t>
                      </a:r>
                      <a:r>
                        <a:rPr lang="hi-IN" sz="1800" b="1" dirty="0">
                          <a:latin typeface="DVOT-Yogesh" pitchFamily="2" charset="0"/>
                          <a:cs typeface="DVOT-Yogesh" pitchFamily="2" charset="0"/>
                        </a:rPr>
                        <a:t>क्र</a:t>
                      </a:r>
                      <a:r>
                        <a:rPr lang="en-IN" sz="1800" b="1" dirty="0">
                          <a:latin typeface="DVOT-Yogesh" pitchFamily="2" charset="0"/>
                          <a:cs typeface="DVOT-Yogesh" pitchFamily="2" charset="0"/>
                        </a:rPr>
                        <a:t>.</a:t>
                      </a:r>
                      <a:endParaRPr lang="en-US" sz="1800" b="1" dirty="0">
                        <a:latin typeface="DVOT-Yogesh" pitchFamily="2" charset="0"/>
                        <a:ea typeface="Calibri"/>
                        <a:cs typeface="DVOT-Yogesh" pitchFamily="2" charset="0"/>
                      </a:endParaRPr>
                    </a:p>
                  </a:txBody>
                  <a:tcPr marL="47134" marR="47134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i-IN" sz="1600" b="1" dirty="0">
                          <a:latin typeface="DVOT-Yogesh" pitchFamily="2" charset="0"/>
                          <a:cs typeface="DVOT-Yogesh" pitchFamily="2" charset="0"/>
                        </a:rPr>
                        <a:t>कामाचे स्वरुप</a:t>
                      </a:r>
                      <a:endParaRPr lang="en-US" sz="1200" b="1" dirty="0">
                        <a:latin typeface="DVOT-Yogesh" pitchFamily="2" charset="0"/>
                        <a:ea typeface="Calibri"/>
                        <a:cs typeface="DVOT-Yogesh" pitchFamily="2" charset="0"/>
                      </a:endParaRPr>
                    </a:p>
                  </a:txBody>
                  <a:tcPr marL="47134" marR="47134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2766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 b="1" dirty="0">
                          <a:latin typeface="DVOT-Yogesh" pitchFamily="2" charset="0"/>
                          <a:cs typeface="DVOT-Yogesh" pitchFamily="2" charset="0"/>
                        </a:rPr>
                        <a:t>1</a:t>
                      </a:r>
                      <a:endParaRPr lang="en-US" sz="1050" b="1" dirty="0">
                        <a:latin typeface="DVOT-Yogesh" pitchFamily="2" charset="0"/>
                        <a:ea typeface="Calibri"/>
                        <a:cs typeface="DVOT-Yogesh" pitchFamily="2" charset="0"/>
                      </a:endParaRPr>
                    </a:p>
                  </a:txBody>
                  <a:tcPr marL="47134" marR="47134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i-IN" sz="1600" b="1" dirty="0">
                          <a:latin typeface="DVOT-Yogesh" pitchFamily="2" charset="0"/>
                          <a:cs typeface="DVOT-Yogesh" pitchFamily="2" charset="0"/>
                        </a:rPr>
                        <a:t>संकेतस्थळ</a:t>
                      </a:r>
                      <a:endParaRPr lang="en-US" sz="1200" b="1" dirty="0">
                        <a:latin typeface="DVOT-Yogesh" pitchFamily="2" charset="0"/>
                        <a:ea typeface="Calibri"/>
                        <a:cs typeface="DVOT-Yogesh" pitchFamily="2" charset="0"/>
                      </a:endParaRPr>
                    </a:p>
                  </a:txBody>
                  <a:tcPr marL="47134" marR="47134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2766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 b="1" dirty="0">
                          <a:latin typeface="DVOT-Yogesh" pitchFamily="2" charset="0"/>
                          <a:cs typeface="DVOT-Yogesh" pitchFamily="2" charset="0"/>
                        </a:rPr>
                        <a:t>2</a:t>
                      </a:r>
                      <a:endParaRPr lang="en-US" sz="1050" b="1" dirty="0">
                        <a:latin typeface="DVOT-Yogesh" pitchFamily="2" charset="0"/>
                        <a:ea typeface="Calibri"/>
                        <a:cs typeface="DVOT-Yogesh" pitchFamily="2" charset="0"/>
                      </a:endParaRPr>
                    </a:p>
                  </a:txBody>
                  <a:tcPr marL="47134" marR="47134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i-IN" sz="1600" b="1" dirty="0">
                          <a:latin typeface="DVOT-Yogesh" pitchFamily="2" charset="0"/>
                          <a:cs typeface="DVOT-Yogesh" pitchFamily="2" charset="0"/>
                        </a:rPr>
                        <a:t>सुकर जीवनमान</a:t>
                      </a:r>
                      <a:endParaRPr lang="en-US" sz="1200" b="1" dirty="0">
                        <a:latin typeface="DVOT-Yogesh" pitchFamily="2" charset="0"/>
                        <a:ea typeface="Calibri"/>
                        <a:cs typeface="DVOT-Yogesh" pitchFamily="2" charset="0"/>
                      </a:endParaRPr>
                    </a:p>
                  </a:txBody>
                  <a:tcPr marL="47134" marR="47134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2766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 b="1" dirty="0">
                          <a:latin typeface="DVOT-Yogesh" pitchFamily="2" charset="0"/>
                          <a:cs typeface="DVOT-Yogesh" pitchFamily="2" charset="0"/>
                        </a:rPr>
                        <a:t>3</a:t>
                      </a:r>
                      <a:endParaRPr lang="en-US" sz="1050" b="1" dirty="0">
                        <a:latin typeface="DVOT-Yogesh" pitchFamily="2" charset="0"/>
                        <a:ea typeface="Calibri"/>
                        <a:cs typeface="DVOT-Yogesh" pitchFamily="2" charset="0"/>
                      </a:endParaRPr>
                    </a:p>
                  </a:txBody>
                  <a:tcPr marL="47134" marR="47134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i-IN" sz="1600" b="1" dirty="0">
                          <a:latin typeface="DVOT-Yogesh" pitchFamily="2" charset="0"/>
                          <a:cs typeface="DVOT-Yogesh" pitchFamily="2" charset="0"/>
                        </a:rPr>
                        <a:t>स्वच्छता</a:t>
                      </a:r>
                      <a:endParaRPr lang="en-US" sz="1200" b="1" dirty="0">
                        <a:latin typeface="DVOT-Yogesh" pitchFamily="2" charset="0"/>
                        <a:ea typeface="Calibri"/>
                        <a:cs typeface="DVOT-Yogesh" pitchFamily="2" charset="0"/>
                      </a:endParaRPr>
                    </a:p>
                  </a:txBody>
                  <a:tcPr marL="47134" marR="47134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2766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 b="1" dirty="0">
                          <a:latin typeface="DVOT-Yogesh" pitchFamily="2" charset="0"/>
                          <a:cs typeface="DVOT-Yogesh" pitchFamily="2" charset="0"/>
                        </a:rPr>
                        <a:t>4</a:t>
                      </a:r>
                      <a:endParaRPr lang="en-US" sz="1050" b="1" dirty="0">
                        <a:latin typeface="DVOT-Yogesh" pitchFamily="2" charset="0"/>
                        <a:ea typeface="Calibri"/>
                        <a:cs typeface="DVOT-Yogesh" pitchFamily="2" charset="0"/>
                      </a:endParaRPr>
                    </a:p>
                  </a:txBody>
                  <a:tcPr marL="47134" marR="47134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i-IN" sz="1600" b="1" dirty="0">
                          <a:latin typeface="DVOT-Yogesh" pitchFamily="2" charset="0"/>
                          <a:cs typeface="DVOT-Yogesh" pitchFamily="2" charset="0"/>
                        </a:rPr>
                        <a:t>तक्रार निवारण</a:t>
                      </a:r>
                      <a:endParaRPr lang="en-US" sz="1200" b="1" dirty="0">
                        <a:latin typeface="DVOT-Yogesh" pitchFamily="2" charset="0"/>
                        <a:ea typeface="Calibri"/>
                        <a:cs typeface="DVOT-Yogesh" pitchFamily="2" charset="0"/>
                      </a:endParaRPr>
                    </a:p>
                  </a:txBody>
                  <a:tcPr marL="47134" marR="47134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2766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 b="1" dirty="0">
                          <a:latin typeface="DVOT-Yogesh" pitchFamily="2" charset="0"/>
                          <a:cs typeface="DVOT-Yogesh" pitchFamily="2" charset="0"/>
                        </a:rPr>
                        <a:t>5</a:t>
                      </a:r>
                      <a:endParaRPr lang="en-US" sz="1050" b="1" dirty="0">
                        <a:latin typeface="DVOT-Yogesh" pitchFamily="2" charset="0"/>
                        <a:ea typeface="Calibri"/>
                        <a:cs typeface="DVOT-Yogesh" pitchFamily="2" charset="0"/>
                      </a:endParaRPr>
                    </a:p>
                  </a:txBody>
                  <a:tcPr marL="47134" marR="47134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i-IN" sz="1600" b="1" dirty="0">
                          <a:latin typeface="DVOT-Yogesh" pitchFamily="2" charset="0"/>
                          <a:cs typeface="DVOT-Yogesh" pitchFamily="2" charset="0"/>
                        </a:rPr>
                        <a:t>कार्यालयीन सोई</a:t>
                      </a:r>
                      <a:r>
                        <a:rPr lang="en-IN" sz="1600" b="1" dirty="0">
                          <a:latin typeface="DVOT-Yogesh" pitchFamily="2" charset="0"/>
                          <a:cs typeface="DVOT-Yogesh" pitchFamily="2" charset="0"/>
                        </a:rPr>
                        <a:t>  </a:t>
                      </a:r>
                      <a:r>
                        <a:rPr lang="hi-IN" sz="1600" b="1" dirty="0">
                          <a:latin typeface="DVOT-Yogesh" pitchFamily="2" charset="0"/>
                          <a:cs typeface="DVOT-Yogesh" pitchFamily="2" charset="0"/>
                        </a:rPr>
                        <a:t>सुविधा</a:t>
                      </a:r>
                      <a:endParaRPr lang="en-US" sz="1200" b="1" dirty="0">
                        <a:latin typeface="DVOT-Yogesh" pitchFamily="2" charset="0"/>
                        <a:ea typeface="Calibri"/>
                        <a:cs typeface="DVOT-Yogesh" pitchFamily="2" charset="0"/>
                      </a:endParaRPr>
                    </a:p>
                  </a:txBody>
                  <a:tcPr marL="47134" marR="47134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2766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 b="1" dirty="0">
                          <a:latin typeface="DVOT-Yogesh" pitchFamily="2" charset="0"/>
                          <a:cs typeface="DVOT-Yogesh" pitchFamily="2" charset="0"/>
                        </a:rPr>
                        <a:t>6</a:t>
                      </a:r>
                      <a:endParaRPr lang="en-US" sz="1050" b="1" dirty="0">
                        <a:latin typeface="DVOT-Yogesh" pitchFamily="2" charset="0"/>
                        <a:ea typeface="Calibri"/>
                        <a:cs typeface="DVOT-Yogesh" pitchFamily="2" charset="0"/>
                      </a:endParaRPr>
                    </a:p>
                  </a:txBody>
                  <a:tcPr marL="47134" marR="47134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i-IN" sz="1600" b="1" dirty="0">
                          <a:latin typeface="DVOT-Yogesh" pitchFamily="2" charset="0"/>
                          <a:cs typeface="DVOT-Yogesh" pitchFamily="2" charset="0"/>
                        </a:rPr>
                        <a:t>क्षेत्रील कार्यालयांना भेटी</a:t>
                      </a:r>
                      <a:endParaRPr lang="en-US" sz="1200" b="1" dirty="0">
                        <a:latin typeface="DVOT-Yogesh" pitchFamily="2" charset="0"/>
                        <a:ea typeface="Calibri"/>
                        <a:cs typeface="DVOT-Yogesh" pitchFamily="2" charset="0"/>
                      </a:endParaRPr>
                    </a:p>
                  </a:txBody>
                  <a:tcPr marL="47134" marR="47134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2766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 b="1" dirty="0">
                          <a:latin typeface="DVOT-Yogesh" pitchFamily="2" charset="0"/>
                          <a:cs typeface="DVOT-Yogesh" pitchFamily="2" charset="0"/>
                        </a:rPr>
                        <a:t>7</a:t>
                      </a:r>
                      <a:endParaRPr lang="en-US" sz="1050" b="1" dirty="0">
                        <a:latin typeface="DVOT-Yogesh" pitchFamily="2" charset="0"/>
                        <a:ea typeface="Calibri"/>
                        <a:cs typeface="DVOT-Yogesh" pitchFamily="2" charset="0"/>
                      </a:endParaRPr>
                    </a:p>
                  </a:txBody>
                  <a:tcPr marL="47134" marR="47134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i-IN" sz="1600" b="1" dirty="0">
                          <a:latin typeface="DVOT-Yogesh" pitchFamily="2" charset="0"/>
                          <a:cs typeface="DVOT-Yogesh" pitchFamily="2" charset="0"/>
                        </a:rPr>
                        <a:t>ई</a:t>
                      </a:r>
                      <a:r>
                        <a:rPr lang="en-IN" sz="1600" b="1" dirty="0">
                          <a:latin typeface="DVOT-Yogesh" pitchFamily="2" charset="0"/>
                          <a:cs typeface="DVOT-Yogesh" pitchFamily="2" charset="0"/>
                        </a:rPr>
                        <a:t>-</a:t>
                      </a:r>
                      <a:r>
                        <a:rPr lang="hi-IN" sz="1600" b="1" dirty="0">
                          <a:latin typeface="DVOT-Yogesh" pitchFamily="2" charset="0"/>
                          <a:cs typeface="DVOT-Yogesh" pitchFamily="2" charset="0"/>
                        </a:rPr>
                        <a:t>ऑफिस</a:t>
                      </a:r>
                      <a:r>
                        <a:rPr lang="en-IN" sz="1600" b="1" dirty="0">
                          <a:latin typeface="DVOT-Yogesh" pitchFamily="2" charset="0"/>
                          <a:cs typeface="DVOT-Yogesh" pitchFamily="2" charset="0"/>
                        </a:rPr>
                        <a:t>  </a:t>
                      </a:r>
                      <a:r>
                        <a:rPr lang="hi-IN" sz="1600" b="1" dirty="0">
                          <a:latin typeface="DVOT-Yogesh" pitchFamily="2" charset="0"/>
                          <a:cs typeface="DVOT-Yogesh" pitchFamily="2" charset="0"/>
                        </a:rPr>
                        <a:t>प्रणाली</a:t>
                      </a:r>
                      <a:endParaRPr lang="en-US" sz="1200" b="1" dirty="0">
                        <a:latin typeface="DVOT-Yogesh" pitchFamily="2" charset="0"/>
                        <a:ea typeface="Calibri"/>
                        <a:cs typeface="DVOT-Yogesh" pitchFamily="2" charset="0"/>
                      </a:endParaRPr>
                    </a:p>
                  </a:txBody>
                  <a:tcPr marL="47134" marR="47134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2766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 b="1" dirty="0">
                          <a:latin typeface="DVOT-Yogesh" pitchFamily="2" charset="0"/>
                          <a:cs typeface="DVOT-Yogesh" pitchFamily="2" charset="0"/>
                        </a:rPr>
                        <a:t>8</a:t>
                      </a:r>
                      <a:endParaRPr lang="en-US" sz="1050" b="1" dirty="0">
                        <a:latin typeface="DVOT-Yogesh" pitchFamily="2" charset="0"/>
                        <a:ea typeface="Calibri"/>
                        <a:cs typeface="DVOT-Yogesh" pitchFamily="2" charset="0"/>
                      </a:endParaRPr>
                    </a:p>
                  </a:txBody>
                  <a:tcPr marL="47134" marR="47134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i-IN" sz="1600" b="1" dirty="0">
                          <a:latin typeface="DVOT-Yogesh" pitchFamily="2" charset="0"/>
                          <a:cs typeface="DVOT-Yogesh" pitchFamily="2" charset="0"/>
                        </a:rPr>
                        <a:t>अधिकारी कर्मचारी</a:t>
                      </a:r>
                      <a:r>
                        <a:rPr lang="en-IN" sz="1600" b="1" dirty="0">
                          <a:latin typeface="DVOT-Yogesh" pitchFamily="2" charset="0"/>
                          <a:cs typeface="DVOT-Yogesh" pitchFamily="2" charset="0"/>
                        </a:rPr>
                        <a:t>   </a:t>
                      </a:r>
                      <a:r>
                        <a:rPr lang="hi-IN" sz="1600" b="1" dirty="0">
                          <a:latin typeface="DVOT-Yogesh" pitchFamily="2" charset="0"/>
                          <a:cs typeface="DVOT-Yogesh" pitchFamily="2" charset="0"/>
                        </a:rPr>
                        <a:t>प्रशिक्षण</a:t>
                      </a:r>
                      <a:r>
                        <a:rPr lang="en-IN" sz="1600" b="1" dirty="0">
                          <a:latin typeface="DVOT-Yogesh" pitchFamily="2" charset="0"/>
                          <a:cs typeface="DVOT-Yogesh" pitchFamily="2" charset="0"/>
                        </a:rPr>
                        <a:t>. </a:t>
                      </a:r>
                      <a:r>
                        <a:rPr lang="hi-IN" sz="1600" b="1" dirty="0">
                          <a:latin typeface="DVOT-Yogesh" pitchFamily="2" charset="0"/>
                          <a:cs typeface="DVOT-Yogesh" pitchFamily="2" charset="0"/>
                        </a:rPr>
                        <a:t>सेवा विषयक बाबी आणि कृत्रिम बुध्दिमत्ता तंत्रज्ञानाचा वापर</a:t>
                      </a:r>
                      <a:endParaRPr lang="en-US" sz="1200" b="1" dirty="0">
                        <a:latin typeface="DVOT-Yogesh" pitchFamily="2" charset="0"/>
                        <a:ea typeface="Calibri"/>
                        <a:cs typeface="DVOT-Yogesh" pitchFamily="2" charset="0"/>
                      </a:endParaRPr>
                    </a:p>
                  </a:txBody>
                  <a:tcPr marL="47134" marR="47134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2766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 b="1" dirty="0">
                          <a:latin typeface="DVOT-Yogesh" pitchFamily="2" charset="0"/>
                          <a:cs typeface="DVOT-Yogesh" pitchFamily="2" charset="0"/>
                        </a:rPr>
                        <a:t>9</a:t>
                      </a:r>
                      <a:endParaRPr lang="en-US" sz="1050" b="1" dirty="0">
                        <a:latin typeface="DVOT-Yogesh" pitchFamily="2" charset="0"/>
                        <a:ea typeface="Calibri"/>
                        <a:cs typeface="DVOT-Yogesh" pitchFamily="2" charset="0"/>
                      </a:endParaRPr>
                    </a:p>
                  </a:txBody>
                  <a:tcPr marL="47134" marR="47134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i-IN" sz="1600" b="1" dirty="0">
                          <a:latin typeface="DVOT-Yogesh" pitchFamily="2" charset="0"/>
                          <a:cs typeface="DVOT-Yogesh" pitchFamily="2" charset="0"/>
                        </a:rPr>
                        <a:t>नाविण्यपुर्ण उपक्रम</a:t>
                      </a:r>
                      <a:endParaRPr lang="en-US" sz="1200" b="1" dirty="0">
                        <a:latin typeface="DVOT-Yogesh" pitchFamily="2" charset="0"/>
                        <a:ea typeface="Calibri"/>
                        <a:cs typeface="DVOT-Yogesh" pitchFamily="2" charset="0"/>
                      </a:endParaRPr>
                    </a:p>
                  </a:txBody>
                  <a:tcPr marL="47134" marR="47134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57200" y="914400"/>
          <a:ext cx="8305800" cy="5849155"/>
        </p:xfrm>
        <a:graphic>
          <a:graphicData uri="http://schemas.openxmlformats.org/drawingml/2006/table">
            <a:tbl>
              <a:tblPr>
                <a:tableStyleId>{16D9F66E-5EB9-4882-86FB-DCBF35E3C3E4}</a:tableStyleId>
              </a:tblPr>
              <a:tblGrid>
                <a:gridCol w="728281"/>
                <a:gridCol w="1862519"/>
                <a:gridCol w="5715000"/>
              </a:tblGrid>
              <a:tr h="19050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r-IN" sz="1400" dirty="0" smtClean="0">
                          <a:latin typeface="DVOT-Yogesh" pitchFamily="2" charset="0"/>
                          <a:ea typeface="Calibri"/>
                          <a:cs typeface="DVOT-Yogesh" pitchFamily="2" charset="0"/>
                        </a:rPr>
                        <a:t>1</a:t>
                      </a:r>
                      <a:r>
                        <a:rPr lang="mr-IN" sz="1050" dirty="0" smtClean="0">
                          <a:latin typeface="DVOT-Yogesh" pitchFamily="2" charset="0"/>
                          <a:ea typeface="Calibri"/>
                          <a:cs typeface="DVOT-Yogesh" pitchFamily="2" charset="0"/>
                        </a:rPr>
                        <a:t> </a:t>
                      </a:r>
                      <a:endParaRPr lang="en-US" sz="600" dirty="0">
                        <a:latin typeface="DVOT-Yogesh" pitchFamily="2" charset="0"/>
                        <a:ea typeface="Calibri"/>
                        <a:cs typeface="DVOT-Yogesh" pitchFamily="2" charset="0"/>
                      </a:endParaRPr>
                    </a:p>
                  </a:txBody>
                  <a:tcPr marL="46449" marR="46449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i-IN" sz="1800" dirty="0">
                          <a:latin typeface="DVOT-Yogesh" pitchFamily="2" charset="0"/>
                          <a:cs typeface="DVOT-Yogesh" pitchFamily="2" charset="0"/>
                        </a:rPr>
                        <a:t>संकेतस्थळ </a:t>
                      </a:r>
                      <a:endParaRPr lang="en-US" sz="1600" dirty="0">
                        <a:latin typeface="DVOT-Yogesh" pitchFamily="2" charset="0"/>
                        <a:ea typeface="Calibri"/>
                        <a:cs typeface="DVOT-Yogesh" pitchFamily="2" charset="0"/>
                      </a:endParaRPr>
                    </a:p>
                  </a:txBody>
                  <a:tcPr marL="46449" marR="46449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r-IN" sz="1600" b="0" i="0" kern="1200" dirty="0" smtClean="0">
                          <a:solidFill>
                            <a:schemeClr val="dk1"/>
                          </a:solidFill>
                          <a:latin typeface="DVOT-Yogesh" pitchFamily="2" charset="0"/>
                          <a:ea typeface="+mn-ea"/>
                          <a:cs typeface="DVOT-Yogesh" pitchFamily="2" charset="0"/>
                        </a:rPr>
                        <a:t>संकेतस्थळ (</a:t>
                      </a:r>
                      <a:r>
                        <a:rPr lang="en-US" sz="1600" b="0" i="0" kern="1200" dirty="0" smtClean="0">
                          <a:solidFill>
                            <a:schemeClr val="dk1"/>
                          </a:solidFill>
                          <a:latin typeface="DVOT-Yogesh" pitchFamily="2" charset="0"/>
                          <a:ea typeface="+mn-ea"/>
                          <a:cs typeface="DVOT-Yogesh" pitchFamily="2" charset="0"/>
                        </a:rPr>
                        <a:t>Website) </a:t>
                      </a:r>
                      <a:r>
                        <a:rPr lang="mr-IN" sz="1600" b="0" i="0" kern="1200" dirty="0" smtClean="0">
                          <a:solidFill>
                            <a:schemeClr val="dk1"/>
                          </a:solidFill>
                          <a:latin typeface="DVOT-Yogesh" pitchFamily="2" charset="0"/>
                          <a:ea typeface="+mn-ea"/>
                          <a:cs typeface="DVOT-Yogesh" pitchFamily="2" charset="0"/>
                        </a:rPr>
                        <a:t>म्हणजे इंटरनेटवर माहिती दर्शविण्यासाठी वापरले जाणारे एक माध्यम आहे. हे माहितीचे एक पृष्ठ आहे, जे आपण वेब ब्राउजरद्वारे पाहू शकतो. संकेतस्थळ वेगवेगळ्या कामांसाठी वापरले जाते, जसे की माहिती देणे,</a:t>
                      </a:r>
                      <a:r>
                        <a:rPr lang="mr-IN" sz="1600" b="0" i="0" kern="1200" baseline="0" dirty="0" smtClean="0">
                          <a:solidFill>
                            <a:schemeClr val="dk1"/>
                          </a:solidFill>
                          <a:latin typeface="DVOT-Yogesh" pitchFamily="2" charset="0"/>
                          <a:ea typeface="+mn-ea"/>
                          <a:cs typeface="DVOT-Yogesh" pitchFamily="2" charset="0"/>
                        </a:rPr>
                        <a:t> माहिती  घेणे </a:t>
                      </a:r>
                      <a:r>
                        <a:rPr lang="mr-IN" sz="1600" b="0" i="0" kern="1200" dirty="0" smtClean="0">
                          <a:solidFill>
                            <a:schemeClr val="dk1"/>
                          </a:solidFill>
                          <a:latin typeface="DVOT-Yogesh" pitchFamily="2" charset="0"/>
                          <a:ea typeface="+mn-ea"/>
                          <a:cs typeface="DVOT-Yogesh" pitchFamily="2" charset="0"/>
                        </a:rPr>
                        <a:t>.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i-IN" sz="1600" dirty="0" smtClean="0">
                          <a:latin typeface="DVOT-Yogesh" pitchFamily="2" charset="0"/>
                          <a:cs typeface="DVOT-Yogesh" pitchFamily="2" charset="0"/>
                        </a:rPr>
                        <a:t>कार्यालयीन कामकाजात</a:t>
                      </a:r>
                      <a:r>
                        <a:rPr lang="en-IN" sz="1600" dirty="0" smtClean="0">
                          <a:latin typeface="DVOT-Yogesh" pitchFamily="2" charset="0"/>
                          <a:cs typeface="DVOT-Yogesh" pitchFamily="2" charset="0"/>
                        </a:rPr>
                        <a:t>  </a:t>
                      </a:r>
                      <a:r>
                        <a:rPr lang="hi-IN" sz="1600" dirty="0" smtClean="0">
                          <a:latin typeface="DVOT-Yogesh" pitchFamily="2" charset="0"/>
                          <a:cs typeface="DVOT-Yogesh" pitchFamily="2" charset="0"/>
                        </a:rPr>
                        <a:t>इतर अनेक विभागासी संपर्क</a:t>
                      </a:r>
                      <a:r>
                        <a:rPr lang="en-IN" sz="1600" dirty="0" smtClean="0">
                          <a:latin typeface="DVOT-Yogesh" pitchFamily="2" charset="0"/>
                          <a:cs typeface="DVOT-Yogesh" pitchFamily="2" charset="0"/>
                        </a:rPr>
                        <a:t>/</a:t>
                      </a:r>
                      <a:r>
                        <a:rPr lang="hi-IN" sz="1600" dirty="0" smtClean="0">
                          <a:latin typeface="DVOT-Yogesh" pitchFamily="2" charset="0"/>
                          <a:cs typeface="DVOT-Yogesh" pitchFamily="2" charset="0"/>
                        </a:rPr>
                        <a:t>पत्रव्यवहार करावा लागत असल्याने त्यात संबंधीत विभागाच्या संकेतस्थळाचा वापर करुन कामकाज सुलभरित्या पुर्ण केले जाते</a:t>
                      </a:r>
                      <a:r>
                        <a:rPr lang="en-IN" sz="1600" dirty="0" smtClean="0">
                          <a:latin typeface="DVOT-Yogesh" pitchFamily="2" charset="0"/>
                          <a:cs typeface="DVOT-Yogesh" pitchFamily="2" charset="0"/>
                        </a:rPr>
                        <a:t>.  </a:t>
                      </a:r>
                      <a:endParaRPr lang="en-US" sz="1200" dirty="0">
                        <a:latin typeface="DVOT-Yogesh" pitchFamily="2" charset="0"/>
                        <a:ea typeface="Calibri"/>
                        <a:cs typeface="DVOT-Yogesh" pitchFamily="2" charset="0"/>
                      </a:endParaRPr>
                    </a:p>
                  </a:txBody>
                  <a:tcPr marL="46449" marR="46449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94415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DVOT-Yogesh" pitchFamily="2" charset="0"/>
                          <a:cs typeface="DVOT-Yogesh" pitchFamily="2" charset="0"/>
                        </a:rPr>
                        <a:t>2</a:t>
                      </a:r>
                      <a:endParaRPr lang="en-US" sz="1600" dirty="0">
                        <a:latin typeface="DVOT-Yogesh" pitchFamily="2" charset="0"/>
                        <a:ea typeface="Calibri"/>
                        <a:cs typeface="DVOT-Yogesh" pitchFamily="2" charset="0"/>
                      </a:endParaRPr>
                    </a:p>
                  </a:txBody>
                  <a:tcPr marL="46449" marR="46449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 smtClean="0">
                          <a:latin typeface="DVOT-Yogesh" pitchFamily="2" charset="0"/>
                          <a:cs typeface="DVOT-Yogesh" pitchFamily="2" charset="0"/>
                        </a:rPr>
                        <a:t> </a:t>
                      </a:r>
                      <a:r>
                        <a:rPr lang="hi-IN" sz="1800" kern="1200" dirty="0" smtClean="0">
                          <a:latin typeface="DVOT-Yogesh" pitchFamily="2" charset="0"/>
                          <a:cs typeface="DVOT-Yogesh" pitchFamily="2" charset="0"/>
                        </a:rPr>
                        <a:t>सुकर जीवनमान</a:t>
                      </a:r>
                      <a:r>
                        <a:rPr lang="en-US" sz="1800" kern="1200" dirty="0" smtClean="0">
                          <a:latin typeface="DVOT-Yogesh" pitchFamily="2" charset="0"/>
                          <a:cs typeface="DVOT-Yogesh" pitchFamily="2" charset="0"/>
                        </a:rPr>
                        <a:t> </a:t>
                      </a:r>
                      <a:endParaRPr lang="en-US" sz="700" dirty="0">
                        <a:latin typeface="DVOT-Yogesh" pitchFamily="2" charset="0"/>
                        <a:ea typeface="Calibri"/>
                        <a:cs typeface="DVOT-Yogesh" pitchFamily="2" charset="0"/>
                      </a:endParaRPr>
                    </a:p>
                  </a:txBody>
                  <a:tcPr marL="46449" marR="46449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mr-IN" sz="1600" kern="1200" dirty="0" smtClean="0">
                        <a:latin typeface="DVOT-Yogesh" pitchFamily="2" charset="0"/>
                        <a:cs typeface="DVOT-Yogesh" pitchFamily="2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r-IN" sz="1600" kern="1200" dirty="0" smtClean="0">
                          <a:latin typeface="DVOT-Yogesh" pitchFamily="2" charset="0"/>
                          <a:cs typeface="DVOT-Yogesh" pitchFamily="2" charset="0"/>
                        </a:rPr>
                        <a:t>या कार्यालयाच्या अधीनस्त असलेल्या सर्व दुय्यम निबंधक कार्यालयात </a:t>
                      </a:r>
                      <a:r>
                        <a:rPr lang="en-US" sz="1600" kern="1200" dirty="0" err="1" smtClean="0">
                          <a:latin typeface="DVOT-Yogesh" pitchFamily="2" charset="0"/>
                          <a:cs typeface="DVOT-Yogesh" pitchFamily="2" charset="0"/>
                        </a:rPr>
                        <a:t>दस्त</a:t>
                      </a:r>
                      <a:r>
                        <a:rPr lang="en-US" sz="1600" kern="1200" baseline="0" dirty="0" smtClean="0">
                          <a:latin typeface="DVOT-Yogesh" pitchFamily="2" charset="0"/>
                          <a:cs typeface="DVOT-Yogesh" pitchFamily="2" charset="0"/>
                        </a:rPr>
                        <a:t> </a:t>
                      </a:r>
                      <a:r>
                        <a:rPr lang="en-US" sz="1600" kern="1200" baseline="0" dirty="0" err="1" smtClean="0">
                          <a:latin typeface="DVOT-Yogesh" pitchFamily="2" charset="0"/>
                          <a:cs typeface="DVOT-Yogesh" pitchFamily="2" charset="0"/>
                        </a:rPr>
                        <a:t>नोंदणीसाठी</a:t>
                      </a:r>
                      <a:r>
                        <a:rPr lang="en-US" sz="1600" kern="1200" baseline="0" dirty="0" smtClean="0">
                          <a:latin typeface="DVOT-Yogesh" pitchFamily="2" charset="0"/>
                          <a:cs typeface="DVOT-Yogesh" pitchFamily="2" charset="0"/>
                        </a:rPr>
                        <a:t> </a:t>
                      </a:r>
                      <a:r>
                        <a:rPr lang="hi-IN" sz="1600" kern="1200" dirty="0" smtClean="0">
                          <a:latin typeface="DVOT-Yogesh" pitchFamily="2" charset="0"/>
                          <a:cs typeface="DVOT-Yogesh" pitchFamily="2" charset="0"/>
                        </a:rPr>
                        <a:t>येणा</a:t>
                      </a:r>
                      <a:r>
                        <a:rPr lang="en-IN" sz="1600" kern="1200" dirty="0" smtClean="0">
                          <a:latin typeface="DVOT-Yogesh" pitchFamily="2" charset="0"/>
                          <a:cs typeface="DVOT-Yogesh" pitchFamily="2" charset="0"/>
                        </a:rPr>
                        <a:t>-</a:t>
                      </a:r>
                      <a:r>
                        <a:rPr lang="hi-IN" sz="1600" kern="1200" dirty="0" smtClean="0">
                          <a:latin typeface="DVOT-Yogesh" pitchFamily="2" charset="0"/>
                          <a:cs typeface="DVOT-Yogesh" pitchFamily="2" charset="0"/>
                        </a:rPr>
                        <a:t>या</a:t>
                      </a:r>
                      <a:r>
                        <a:rPr lang="en-IN" sz="1600" kern="1200" dirty="0" smtClean="0">
                          <a:latin typeface="DVOT-Yogesh" pitchFamily="2" charset="0"/>
                          <a:cs typeface="DVOT-Yogesh" pitchFamily="2" charset="0"/>
                        </a:rPr>
                        <a:t> </a:t>
                      </a:r>
                      <a:r>
                        <a:rPr lang="hi-IN" sz="1600" kern="1200" dirty="0" smtClean="0">
                          <a:latin typeface="DVOT-Yogesh" pitchFamily="2" charset="0"/>
                          <a:cs typeface="DVOT-Yogesh" pitchFamily="2" charset="0"/>
                        </a:rPr>
                        <a:t>पक्षकारांना</a:t>
                      </a:r>
                      <a:r>
                        <a:rPr lang="en-US" sz="1600" kern="1200" dirty="0" smtClean="0">
                          <a:latin typeface="DVOT-Yogesh" pitchFamily="2" charset="0"/>
                          <a:cs typeface="DVOT-Yogesh" pitchFamily="2" charset="0"/>
                        </a:rPr>
                        <a:t> </a:t>
                      </a:r>
                      <a:r>
                        <a:rPr lang="en-US" sz="1600" kern="1200" dirty="0" err="1" smtClean="0">
                          <a:latin typeface="DVOT-Yogesh" pitchFamily="2" charset="0"/>
                          <a:cs typeface="DVOT-Yogesh" pitchFamily="2" charset="0"/>
                        </a:rPr>
                        <a:t>नोंदणी</a:t>
                      </a:r>
                      <a:r>
                        <a:rPr lang="mr-IN" sz="1600" kern="1200" dirty="0" smtClean="0">
                          <a:latin typeface="DVOT-Yogesh" pitchFamily="2" charset="0"/>
                          <a:cs typeface="DVOT-Yogesh" pitchFamily="2" charset="0"/>
                        </a:rPr>
                        <a:t> </a:t>
                      </a:r>
                      <a:r>
                        <a:rPr lang="en-US" sz="1600" kern="1200" baseline="0" dirty="0" smtClean="0">
                          <a:latin typeface="DVOT-Yogesh" pitchFamily="2" charset="0"/>
                          <a:cs typeface="DVOT-Yogesh" pitchFamily="2" charset="0"/>
                        </a:rPr>
                        <a:t> </a:t>
                      </a:r>
                      <a:r>
                        <a:rPr lang="en-US" sz="1600" kern="1200" baseline="0" dirty="0" err="1" smtClean="0">
                          <a:latin typeface="DVOT-Yogesh" pitchFamily="2" charset="0"/>
                          <a:cs typeface="DVOT-Yogesh" pitchFamily="2" charset="0"/>
                        </a:rPr>
                        <a:t>तसेच</a:t>
                      </a:r>
                      <a:r>
                        <a:rPr lang="en-US" sz="1600" kern="1200" baseline="0" dirty="0" smtClean="0">
                          <a:latin typeface="DVOT-Yogesh" pitchFamily="2" charset="0"/>
                          <a:cs typeface="DVOT-Yogesh" pitchFamily="2" charset="0"/>
                        </a:rPr>
                        <a:t> </a:t>
                      </a:r>
                      <a:r>
                        <a:rPr lang="en-US" sz="1600" kern="1200" baseline="0" dirty="0" err="1" smtClean="0">
                          <a:latin typeface="DVOT-Yogesh" pitchFamily="2" charset="0"/>
                          <a:cs typeface="DVOT-Yogesh" pitchFamily="2" charset="0"/>
                        </a:rPr>
                        <a:t>मुद्रांक</a:t>
                      </a:r>
                      <a:r>
                        <a:rPr lang="en-US" sz="1600" kern="1200" baseline="0" dirty="0" smtClean="0">
                          <a:latin typeface="DVOT-Yogesh" pitchFamily="2" charset="0"/>
                          <a:cs typeface="DVOT-Yogesh" pitchFamily="2" charset="0"/>
                        </a:rPr>
                        <a:t>  </a:t>
                      </a:r>
                      <a:r>
                        <a:rPr lang="en-US" sz="1600" kern="1200" baseline="0" dirty="0" err="1" smtClean="0">
                          <a:latin typeface="DVOT-Yogesh" pitchFamily="2" charset="0"/>
                          <a:cs typeface="DVOT-Yogesh" pitchFamily="2" charset="0"/>
                        </a:rPr>
                        <a:t>विषयक</a:t>
                      </a:r>
                      <a:r>
                        <a:rPr lang="en-US" sz="1600" kern="1200" baseline="0" dirty="0" smtClean="0">
                          <a:latin typeface="DVOT-Yogesh" pitchFamily="2" charset="0"/>
                          <a:cs typeface="DVOT-Yogesh" pitchFamily="2" charset="0"/>
                        </a:rPr>
                        <a:t> </a:t>
                      </a:r>
                      <a:r>
                        <a:rPr lang="en-US" sz="1600" kern="1200" baseline="0" dirty="0" err="1" smtClean="0">
                          <a:latin typeface="DVOT-Yogesh" pitchFamily="2" charset="0"/>
                          <a:cs typeface="DVOT-Yogesh" pitchFamily="2" charset="0"/>
                        </a:rPr>
                        <a:t>माहिती</a:t>
                      </a:r>
                      <a:r>
                        <a:rPr lang="en-US" sz="1600" kern="1200" baseline="0" dirty="0" smtClean="0">
                          <a:latin typeface="DVOT-Yogesh" pitchFamily="2" charset="0"/>
                          <a:cs typeface="DVOT-Yogesh" pitchFamily="2" charset="0"/>
                        </a:rPr>
                        <a:t> </a:t>
                      </a:r>
                      <a:r>
                        <a:rPr lang="en-US" sz="1600" kern="1200" baseline="0" dirty="0" err="1" smtClean="0">
                          <a:latin typeface="DVOT-Yogesh" pitchFamily="2" charset="0"/>
                          <a:cs typeface="DVOT-Yogesh" pitchFamily="2" charset="0"/>
                        </a:rPr>
                        <a:t>दिली</a:t>
                      </a:r>
                      <a:r>
                        <a:rPr lang="en-US" sz="1600" kern="1200" baseline="0" dirty="0" smtClean="0">
                          <a:latin typeface="DVOT-Yogesh" pitchFamily="2" charset="0"/>
                          <a:cs typeface="DVOT-Yogesh" pitchFamily="2" charset="0"/>
                        </a:rPr>
                        <a:t> </a:t>
                      </a:r>
                      <a:r>
                        <a:rPr lang="en-US" sz="1600" kern="1200" baseline="0" dirty="0" err="1" smtClean="0">
                          <a:latin typeface="DVOT-Yogesh" pitchFamily="2" charset="0"/>
                          <a:cs typeface="DVOT-Yogesh" pitchFamily="2" charset="0"/>
                        </a:rPr>
                        <a:t>जाते</a:t>
                      </a:r>
                      <a:r>
                        <a:rPr lang="en-US" sz="1600" kern="1200" baseline="0" dirty="0" smtClean="0">
                          <a:latin typeface="DVOT-Yogesh" pitchFamily="2" charset="0"/>
                          <a:cs typeface="DVOT-Yogesh" pitchFamily="2" charset="0"/>
                        </a:rPr>
                        <a:t>. </a:t>
                      </a:r>
                      <a:r>
                        <a:rPr lang="hi-IN" sz="1600" kern="1200" dirty="0" smtClean="0">
                          <a:latin typeface="DVOT-Yogesh" pitchFamily="2" charset="0"/>
                          <a:cs typeface="DVOT-Yogesh" pitchFamily="2" charset="0"/>
                        </a:rPr>
                        <a:t>वृध्द व्यक्ती</a:t>
                      </a:r>
                      <a:r>
                        <a:rPr lang="en-IN" sz="1600" kern="1200" dirty="0" smtClean="0">
                          <a:latin typeface="DVOT-Yogesh" pitchFamily="2" charset="0"/>
                          <a:cs typeface="DVOT-Yogesh" pitchFamily="2" charset="0"/>
                        </a:rPr>
                        <a:t>, </a:t>
                      </a:r>
                      <a:r>
                        <a:rPr lang="hi-IN" sz="1600" kern="1200" dirty="0" smtClean="0">
                          <a:latin typeface="DVOT-Yogesh" pitchFamily="2" charset="0"/>
                          <a:cs typeface="DVOT-Yogesh" pitchFamily="2" charset="0"/>
                        </a:rPr>
                        <a:t>अपंग</a:t>
                      </a:r>
                      <a:r>
                        <a:rPr lang="en-IN" sz="1600" kern="1200" dirty="0" smtClean="0">
                          <a:latin typeface="DVOT-Yogesh" pitchFamily="2" charset="0"/>
                          <a:cs typeface="DVOT-Yogesh" pitchFamily="2" charset="0"/>
                        </a:rPr>
                        <a:t>, </a:t>
                      </a:r>
                      <a:r>
                        <a:rPr lang="hi-IN" sz="1600" kern="1200" dirty="0" smtClean="0">
                          <a:latin typeface="DVOT-Yogesh" pitchFamily="2" charset="0"/>
                          <a:cs typeface="DVOT-Yogesh" pitchFamily="2" charset="0"/>
                        </a:rPr>
                        <a:t>तसेच गरोदर स्त्रिया यांची</a:t>
                      </a:r>
                      <a:r>
                        <a:rPr lang="en-IN" sz="1600" kern="1200" dirty="0" smtClean="0">
                          <a:latin typeface="DVOT-Yogesh" pitchFamily="2" charset="0"/>
                          <a:cs typeface="DVOT-Yogesh" pitchFamily="2" charset="0"/>
                        </a:rPr>
                        <a:t>  </a:t>
                      </a:r>
                      <a:r>
                        <a:rPr lang="hi-IN" sz="1600" kern="1200" dirty="0" smtClean="0">
                          <a:latin typeface="DVOT-Yogesh" pitchFamily="2" charset="0"/>
                          <a:cs typeface="DVOT-Yogesh" pitchFamily="2" charset="0"/>
                        </a:rPr>
                        <a:t>प्राधान्याने दस्त नोंदणी केली जाते</a:t>
                      </a:r>
                      <a:r>
                        <a:rPr lang="en-IN" sz="1600" kern="1200" dirty="0" smtClean="0">
                          <a:latin typeface="DVOT-Yogesh" pitchFamily="2" charset="0"/>
                          <a:cs typeface="DVOT-Yogesh" pitchFamily="2" charset="0"/>
                        </a:rPr>
                        <a:t>. </a:t>
                      </a:r>
                      <a:r>
                        <a:rPr lang="hi-IN" sz="1600" kern="1200" dirty="0" smtClean="0">
                          <a:latin typeface="DVOT-Yogesh" pitchFamily="2" charset="0"/>
                          <a:cs typeface="DVOT-Yogesh" pitchFamily="2" charset="0"/>
                        </a:rPr>
                        <a:t>कार्यालयामध्ये येणा</a:t>
                      </a:r>
                      <a:r>
                        <a:rPr lang="en-IN" sz="1600" kern="1200" dirty="0" smtClean="0">
                          <a:latin typeface="DVOT-Yogesh" pitchFamily="2" charset="0"/>
                          <a:cs typeface="DVOT-Yogesh" pitchFamily="2" charset="0"/>
                        </a:rPr>
                        <a:t>-</a:t>
                      </a:r>
                      <a:r>
                        <a:rPr lang="hi-IN" sz="1600" kern="1200" dirty="0" smtClean="0">
                          <a:latin typeface="DVOT-Yogesh" pitchFamily="2" charset="0"/>
                          <a:cs typeface="DVOT-Yogesh" pitchFamily="2" charset="0"/>
                        </a:rPr>
                        <a:t>या</a:t>
                      </a:r>
                      <a:r>
                        <a:rPr lang="en-IN" sz="1600" kern="1200" dirty="0" smtClean="0">
                          <a:latin typeface="DVOT-Yogesh" pitchFamily="2" charset="0"/>
                          <a:cs typeface="DVOT-Yogesh" pitchFamily="2" charset="0"/>
                        </a:rPr>
                        <a:t>  </a:t>
                      </a:r>
                      <a:r>
                        <a:rPr lang="hi-IN" sz="1600" kern="1200" dirty="0" smtClean="0">
                          <a:latin typeface="DVOT-Yogesh" pitchFamily="2" charset="0"/>
                          <a:cs typeface="DVOT-Yogesh" pitchFamily="2" charset="0"/>
                        </a:rPr>
                        <a:t>सर्व पक्षकारांना सौजन्यपुर्व</a:t>
                      </a:r>
                      <a:r>
                        <a:rPr lang="en-IN" sz="1600" kern="1200" dirty="0" smtClean="0">
                          <a:latin typeface="DVOT-Yogesh" pitchFamily="2" charset="0"/>
                          <a:cs typeface="DVOT-Yogesh" pitchFamily="2" charset="0"/>
                        </a:rPr>
                        <a:t>  </a:t>
                      </a:r>
                      <a:r>
                        <a:rPr lang="hi-IN" sz="1600" kern="1200" dirty="0" smtClean="0">
                          <a:latin typeface="DVOT-Yogesh" pitchFamily="2" charset="0"/>
                          <a:cs typeface="DVOT-Yogesh" pitchFamily="2" charset="0"/>
                        </a:rPr>
                        <a:t>सहकार्य केले जाते</a:t>
                      </a:r>
                      <a:r>
                        <a:rPr lang="en-IN" sz="1600" kern="1200" dirty="0" smtClean="0">
                          <a:latin typeface="DVOT-Yogesh" pitchFamily="2" charset="0"/>
                          <a:cs typeface="DVOT-Yogesh" pitchFamily="2" charset="0"/>
                        </a:rPr>
                        <a:t>. </a:t>
                      </a:r>
                      <a:r>
                        <a:rPr lang="hi-IN" sz="1600" kern="1200" dirty="0" smtClean="0">
                          <a:latin typeface="DVOT-Yogesh" pitchFamily="2" charset="0"/>
                          <a:cs typeface="DVOT-Yogesh" pitchFamily="2" charset="0"/>
                        </a:rPr>
                        <a:t>अभ्यागताना</a:t>
                      </a:r>
                      <a:r>
                        <a:rPr lang="en-IN" sz="1600" kern="1200" dirty="0" smtClean="0">
                          <a:latin typeface="DVOT-Yogesh" pitchFamily="2" charset="0"/>
                          <a:cs typeface="DVOT-Yogesh" pitchFamily="2" charset="0"/>
                        </a:rPr>
                        <a:t>  </a:t>
                      </a:r>
                      <a:r>
                        <a:rPr lang="hi-IN" sz="1600" kern="1200" dirty="0" smtClean="0">
                          <a:latin typeface="DVOT-Yogesh" pitchFamily="2" charset="0"/>
                          <a:cs typeface="DVOT-Yogesh" pitchFamily="2" charset="0"/>
                        </a:rPr>
                        <a:t>पिण्याचे पाणी</a:t>
                      </a:r>
                      <a:r>
                        <a:rPr lang="en-IN" sz="1600" kern="1200" dirty="0" smtClean="0">
                          <a:latin typeface="DVOT-Yogesh" pitchFamily="2" charset="0"/>
                          <a:cs typeface="DVOT-Yogesh" pitchFamily="2" charset="0"/>
                        </a:rPr>
                        <a:t>, </a:t>
                      </a:r>
                      <a:r>
                        <a:rPr lang="hi-IN" sz="1600" kern="1200" dirty="0" smtClean="0">
                          <a:latin typeface="DVOT-Yogesh" pitchFamily="2" charset="0"/>
                          <a:cs typeface="DVOT-Yogesh" pitchFamily="2" charset="0"/>
                        </a:rPr>
                        <a:t>बैठक व्यवस्था</a:t>
                      </a:r>
                      <a:r>
                        <a:rPr lang="en-IN" sz="1600" kern="1200" dirty="0" smtClean="0">
                          <a:latin typeface="DVOT-Yogesh" pitchFamily="2" charset="0"/>
                          <a:cs typeface="DVOT-Yogesh" pitchFamily="2" charset="0"/>
                        </a:rPr>
                        <a:t>, </a:t>
                      </a:r>
                      <a:r>
                        <a:rPr lang="hi-IN" sz="1600" kern="1200" dirty="0" smtClean="0">
                          <a:latin typeface="DVOT-Yogesh" pitchFamily="2" charset="0"/>
                          <a:cs typeface="DVOT-Yogesh" pitchFamily="2" charset="0"/>
                        </a:rPr>
                        <a:t>तसेच दिव्यांग व्यक्ती यांचे साठी व्हील चेअर रॅम्पची सुविधा करण्यात आली आहे</a:t>
                      </a:r>
                      <a:r>
                        <a:rPr lang="en-IN" sz="1600" kern="1200" dirty="0" smtClean="0">
                          <a:latin typeface="DVOT-Yogesh" pitchFamily="2" charset="0"/>
                          <a:cs typeface="DVOT-Yogesh" pitchFamily="2" charset="0"/>
                        </a:rPr>
                        <a:t>.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N" sz="1600" kern="1200" dirty="0" smtClean="0">
                        <a:latin typeface="DVOT-Yogesh" pitchFamily="2" charset="0"/>
                        <a:cs typeface="DVOT-Yogesh" pitchFamily="2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IN" sz="1600" kern="1200" dirty="0" smtClean="0">
                        <a:latin typeface="DVOT-Yogesh" pitchFamily="2" charset="0"/>
                        <a:cs typeface="DVOT-Yogesh" pitchFamily="2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600" dirty="0" smtClean="0">
                        <a:latin typeface="DVOT-Yogesh" pitchFamily="2" charset="0"/>
                        <a:ea typeface="Calibri"/>
                        <a:cs typeface="DVOT-Yogesh" pitchFamily="2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600" dirty="0" smtClean="0">
                        <a:latin typeface="DVOT-Yogesh" pitchFamily="2" charset="0"/>
                        <a:ea typeface="Calibri"/>
                        <a:cs typeface="DVOT-Yogesh" pitchFamily="2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600" dirty="0" smtClean="0">
                        <a:latin typeface="DVOT-Yogesh" pitchFamily="2" charset="0"/>
                        <a:ea typeface="Calibri"/>
                        <a:cs typeface="DVOT-Yogesh" pitchFamily="2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600" dirty="0" smtClean="0">
                        <a:latin typeface="DVOT-Yogesh" pitchFamily="2" charset="0"/>
                        <a:ea typeface="Calibri"/>
                        <a:cs typeface="DVOT-Yogesh" pitchFamily="2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600" dirty="0" smtClean="0">
                        <a:latin typeface="DVOT-Yogesh" pitchFamily="2" charset="0"/>
                        <a:ea typeface="Calibri"/>
                        <a:cs typeface="DVOT-Yogesh" pitchFamily="2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600" dirty="0">
                        <a:latin typeface="DVOT-Yogesh" pitchFamily="2" charset="0"/>
                        <a:ea typeface="Calibri"/>
                        <a:cs typeface="DVOT-Yogesh" pitchFamily="2" charset="0"/>
                      </a:endParaRPr>
                    </a:p>
                  </a:txBody>
                  <a:tcPr marL="46449" marR="46449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2819400" y="99536"/>
            <a:ext cx="3962400" cy="7386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DVOT-Yogesh" pitchFamily="2" charset="0"/>
                <a:ea typeface="Calibri" pitchFamily="34" charset="0"/>
                <a:cs typeface="DVOT-Yogesh" pitchFamily="2" charset="0"/>
              </a:rPr>
              <a:t> </a:t>
            </a:r>
            <a:r>
              <a:rPr kumimoji="0" lang="hi-I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DVOT-Yogesh" pitchFamily="2" charset="0"/>
                <a:ea typeface="Calibri" pitchFamily="34" charset="0"/>
                <a:cs typeface="DVOT-Yogesh" pitchFamily="2" charset="0"/>
              </a:rPr>
              <a:t>उत्कृष्ट नियोजन</a:t>
            </a:r>
            <a:endParaRPr kumimoji="0" lang="en-US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DVOT-Yogesh" pitchFamily="2" charset="0"/>
              <a:cs typeface="DVOT-Yogesh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DVOT-Yogesh" pitchFamily="2" charset="0"/>
              <a:cs typeface="DVOT-Yogesh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04800" y="685800"/>
          <a:ext cx="8610600" cy="5638800"/>
        </p:xfrm>
        <a:graphic>
          <a:graphicData uri="http://schemas.openxmlformats.org/drawingml/2006/table">
            <a:tbl>
              <a:tblPr>
                <a:tableStyleId>{16D9F66E-5EB9-4882-86FB-DCBF35E3C3E4}</a:tableStyleId>
              </a:tblPr>
              <a:tblGrid>
                <a:gridCol w="776376"/>
                <a:gridCol w="2788391"/>
                <a:gridCol w="5045833"/>
              </a:tblGrid>
              <a:tr h="167195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dirty="0">
                          <a:latin typeface="DVOT-Yogesh" pitchFamily="2" charset="0"/>
                          <a:cs typeface="DVOT-Yogesh" pitchFamily="2" charset="0"/>
                        </a:rPr>
                        <a:t>3</a:t>
                      </a:r>
                      <a:endParaRPr lang="en-US" sz="1000" dirty="0">
                        <a:latin typeface="DVOT-Yogesh" pitchFamily="2" charset="0"/>
                        <a:ea typeface="Calibri"/>
                        <a:cs typeface="DVOT-Yogesh" pitchFamily="2" charset="0"/>
                      </a:endParaRPr>
                    </a:p>
                  </a:txBody>
                  <a:tcPr marL="46449" marR="46449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i-IN" sz="1800" dirty="0">
                          <a:latin typeface="DVOT-Yogesh" pitchFamily="2" charset="0"/>
                          <a:cs typeface="DVOT-Yogesh" pitchFamily="2" charset="0"/>
                        </a:rPr>
                        <a:t>स्वच्छता</a:t>
                      </a:r>
                      <a:endParaRPr lang="en-US" sz="1600" dirty="0">
                        <a:latin typeface="DVOT-Yogesh" pitchFamily="2" charset="0"/>
                        <a:ea typeface="Calibri"/>
                        <a:cs typeface="DVOT-Yogesh" pitchFamily="2" charset="0"/>
                      </a:endParaRPr>
                    </a:p>
                  </a:txBody>
                  <a:tcPr marL="46449" marR="46449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dirty="0" smtClean="0">
                          <a:latin typeface="DVOT-Yogesh" pitchFamily="2" charset="0"/>
                          <a:cs typeface="DVOT-Yogesh" pitchFamily="2" charset="0"/>
                        </a:rPr>
                        <a:t> </a:t>
                      </a:r>
                      <a:r>
                        <a:rPr lang="hi-IN" sz="1800" dirty="0" smtClean="0">
                          <a:latin typeface="DVOT-Yogesh" pitchFamily="2" charset="0"/>
                          <a:cs typeface="DVOT-Yogesh" pitchFamily="2" charset="0"/>
                        </a:rPr>
                        <a:t>दररोज कार्यालयीन स्वच्छता ठेवण्यात येऊन कार्यालयीन वातावरण प्रसन्न् राहील याची खबरदारी घेण्यात येत आहे</a:t>
                      </a:r>
                      <a:r>
                        <a:rPr lang="en-IN" sz="1800" dirty="0" smtClean="0">
                          <a:latin typeface="DVOT-Yogesh" pitchFamily="2" charset="0"/>
                          <a:cs typeface="DVOT-Yogesh" pitchFamily="2" charset="0"/>
                        </a:rPr>
                        <a:t>. </a:t>
                      </a:r>
                      <a:endParaRPr lang="en-US" sz="1600" dirty="0">
                        <a:latin typeface="DVOT-Yogesh" pitchFamily="2" charset="0"/>
                        <a:ea typeface="Calibri"/>
                        <a:cs typeface="DVOT-Yogesh" pitchFamily="2" charset="0"/>
                      </a:endParaRPr>
                    </a:p>
                  </a:txBody>
                  <a:tcPr marL="46449" marR="46449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99896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latin typeface="DVOT-Yogesh" pitchFamily="2" charset="0"/>
                        <a:ea typeface="Calibri"/>
                        <a:cs typeface="DVOT-Yogesh" pitchFamily="2" charset="0"/>
                      </a:endParaRPr>
                    </a:p>
                  </a:txBody>
                  <a:tcPr marL="46449" marR="46449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latin typeface="DVOT-Yogesh" pitchFamily="2" charset="0"/>
                        <a:ea typeface="Calibri"/>
                        <a:cs typeface="DVOT-Yogesh" pitchFamily="2" charset="0"/>
                      </a:endParaRPr>
                    </a:p>
                  </a:txBody>
                  <a:tcPr marL="46449" marR="46449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dirty="0">
                          <a:latin typeface="DVOT-Yogesh" pitchFamily="2" charset="0"/>
                          <a:cs typeface="DVOT-Yogesh" pitchFamily="2" charset="0"/>
                        </a:rPr>
                        <a:t> </a:t>
                      </a:r>
                      <a:r>
                        <a:rPr lang="hi-IN" sz="1800" dirty="0" smtClean="0">
                          <a:latin typeface="DVOT-Yogesh" pitchFamily="2" charset="0"/>
                          <a:cs typeface="DVOT-Yogesh" pitchFamily="2" charset="0"/>
                        </a:rPr>
                        <a:t>कार्यालयातील अभिलेखाचे निंदणीकरण व वर्गीकरण </a:t>
                      </a:r>
                      <a:r>
                        <a:rPr lang="mr-IN" sz="1800" dirty="0" smtClean="0">
                          <a:latin typeface="DVOT-Yogesh" pitchFamily="2" charset="0"/>
                          <a:cs typeface="DVOT-Yogesh" pitchFamily="2" charset="0"/>
                        </a:rPr>
                        <a:t>केलेले </a:t>
                      </a:r>
                      <a:r>
                        <a:rPr lang="hi-IN" sz="1800" dirty="0" smtClean="0">
                          <a:latin typeface="DVOT-Yogesh" pitchFamily="2" charset="0"/>
                          <a:cs typeface="DVOT-Yogesh" pitchFamily="2" charset="0"/>
                        </a:rPr>
                        <a:t> आहे</a:t>
                      </a:r>
                      <a:r>
                        <a:rPr lang="mr-IN" sz="1800" dirty="0" smtClean="0">
                          <a:latin typeface="DVOT-Yogesh" pitchFamily="2" charset="0"/>
                          <a:cs typeface="DVOT-Yogesh" pitchFamily="2" charset="0"/>
                        </a:rPr>
                        <a:t>. </a:t>
                      </a:r>
                      <a:endParaRPr lang="en-US" sz="1600" dirty="0">
                        <a:latin typeface="DVOT-Yogesh" pitchFamily="2" charset="0"/>
                        <a:ea typeface="Calibri"/>
                        <a:cs typeface="DVOT-Yogesh" pitchFamily="2" charset="0"/>
                      </a:endParaRPr>
                    </a:p>
                  </a:txBody>
                  <a:tcPr marL="46449" marR="46449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96788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>
                        <a:latin typeface="DVOT-Yogesh" pitchFamily="2" charset="0"/>
                        <a:ea typeface="Calibri"/>
                        <a:cs typeface="DVOT-Yogesh" pitchFamily="2" charset="0"/>
                      </a:endParaRPr>
                    </a:p>
                  </a:txBody>
                  <a:tcPr marL="46449" marR="46449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latin typeface="DVOT-Yogesh" pitchFamily="2" charset="0"/>
                        <a:ea typeface="Calibri"/>
                        <a:cs typeface="DVOT-Yogesh" pitchFamily="2" charset="0"/>
                      </a:endParaRPr>
                    </a:p>
                  </a:txBody>
                  <a:tcPr marL="46449" marR="46449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i-IN" sz="1800" dirty="0">
                          <a:latin typeface="DVOT-Yogesh" pitchFamily="2" charset="0"/>
                          <a:cs typeface="DVOT-Yogesh" pitchFamily="2" charset="0"/>
                        </a:rPr>
                        <a:t>जड वस्तु संग्रह नोंदवह्या अदययावत करण्यात आल्या आहेत</a:t>
                      </a:r>
                      <a:r>
                        <a:rPr lang="en-IN" sz="1800" dirty="0">
                          <a:latin typeface="DVOT-Yogesh" pitchFamily="2" charset="0"/>
                          <a:cs typeface="DVOT-Yogesh" pitchFamily="2" charset="0"/>
                        </a:rPr>
                        <a:t>.</a:t>
                      </a:r>
                      <a:endParaRPr lang="en-US" sz="1600" dirty="0">
                        <a:latin typeface="DVOT-Yogesh" pitchFamily="2" charset="0"/>
                        <a:ea typeface="Calibri"/>
                        <a:cs typeface="DVOT-Yogesh" pitchFamily="2" charset="0"/>
                      </a:endParaRPr>
                    </a:p>
                  </a:txBody>
                  <a:tcPr marL="46449" marR="46449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Admin\Downloads\1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52400"/>
            <a:ext cx="4114557" cy="2743200"/>
          </a:xfrm>
          <a:prstGeom prst="rect">
            <a:avLst/>
          </a:prstGeom>
          <a:noFill/>
        </p:spPr>
      </p:pic>
      <p:pic>
        <p:nvPicPr>
          <p:cNvPr id="5" name="Picture 2" descr="C:\Users\Admin\Downloads\IMG_20250321_14512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52400"/>
            <a:ext cx="4267200" cy="2667000"/>
          </a:xfrm>
          <a:prstGeom prst="rect">
            <a:avLst/>
          </a:prstGeom>
          <a:noFill/>
        </p:spPr>
      </p:pic>
      <p:pic>
        <p:nvPicPr>
          <p:cNvPr id="6" name="Picture 2" descr="C:\Users\Admin\Downloads\KP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" y="2971800"/>
            <a:ext cx="4114800" cy="3028949"/>
          </a:xfrm>
          <a:prstGeom prst="rect">
            <a:avLst/>
          </a:prstGeom>
          <a:noFill/>
        </p:spPr>
      </p:pic>
      <p:pic>
        <p:nvPicPr>
          <p:cNvPr id="7" name="Picture 6" descr="C:\Users\Admin\Downloads\AP.jpe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52641" y="2895600"/>
            <a:ext cx="4286559" cy="3124199"/>
          </a:xfrm>
          <a:prstGeom prst="rect">
            <a:avLst/>
          </a:prstGeom>
          <a:noFill/>
        </p:spPr>
      </p:pic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1295400" y="6119336"/>
            <a:ext cx="6781800" cy="7386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mr-IN" sz="2400" b="1" dirty="0" smtClean="0">
                <a:solidFill>
                  <a:schemeClr val="tx1"/>
                </a:solidFill>
                <a:latin typeface="DVOT-Yogesh" pitchFamily="2" charset="0"/>
                <a:cs typeface="DVOT-Yogesh" pitchFamily="2" charset="0"/>
              </a:rPr>
              <a:t>क्षेत्रीय कार्यालयाला दिलेल्या भेटी </a:t>
            </a:r>
            <a:endParaRPr kumimoji="0" lang="en-US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DVOT-Yogesh" pitchFamily="2" charset="0"/>
              <a:cs typeface="DVOT-Yogesh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DVOT-Yogesh" pitchFamily="2" charset="0"/>
              <a:cs typeface="DVOT-Yogesh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06796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28601" y="296671"/>
          <a:ext cx="8686799" cy="1989329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783245"/>
                <a:gridCol w="2188554"/>
                <a:gridCol w="5715000"/>
              </a:tblGrid>
              <a:tr h="68579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200" b="1" dirty="0">
                          <a:latin typeface="DVOT-Yogesh" pitchFamily="2" charset="0"/>
                          <a:cs typeface="DVOT-Yogesh" pitchFamily="2" charset="0"/>
                        </a:rPr>
                        <a:t>4</a:t>
                      </a:r>
                      <a:endParaRPr lang="en-US" sz="800" b="1" dirty="0">
                        <a:latin typeface="DVOT-Yogesh" pitchFamily="2" charset="0"/>
                        <a:ea typeface="Calibri"/>
                        <a:cs typeface="DVOT-Yogesh" pitchFamily="2" charset="0"/>
                      </a:endParaRPr>
                    </a:p>
                  </a:txBody>
                  <a:tcPr marL="46449" marR="46449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i-IN" sz="1800" b="0" dirty="0">
                          <a:latin typeface="DVOT-Yogesh" pitchFamily="2" charset="0"/>
                          <a:cs typeface="DVOT-Yogesh" pitchFamily="2" charset="0"/>
                        </a:rPr>
                        <a:t>तक्रार निवारण </a:t>
                      </a:r>
                      <a:endParaRPr lang="en-US" sz="1600" b="0" dirty="0">
                        <a:latin typeface="DVOT-Yogesh" pitchFamily="2" charset="0"/>
                        <a:ea typeface="Calibri"/>
                        <a:cs typeface="DVOT-Yogesh" pitchFamily="2" charset="0"/>
                      </a:endParaRPr>
                    </a:p>
                  </a:txBody>
                  <a:tcPr marL="46449" marR="46449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i-IN" sz="1800" b="0" dirty="0">
                          <a:latin typeface="DVOT-Yogesh" pitchFamily="2" charset="0"/>
                          <a:cs typeface="DVOT-Yogesh" pitchFamily="2" charset="0"/>
                        </a:rPr>
                        <a:t>कार्यालयात प्राप्त होणा</a:t>
                      </a:r>
                      <a:r>
                        <a:rPr lang="en-IN" sz="1800" b="0" dirty="0">
                          <a:latin typeface="DVOT-Yogesh" pitchFamily="2" charset="0"/>
                          <a:cs typeface="DVOT-Yogesh" pitchFamily="2" charset="0"/>
                        </a:rPr>
                        <a:t>-</a:t>
                      </a:r>
                      <a:r>
                        <a:rPr lang="hi-IN" sz="1800" b="0" dirty="0">
                          <a:latin typeface="DVOT-Yogesh" pitchFamily="2" charset="0"/>
                          <a:cs typeface="DVOT-Yogesh" pitchFamily="2" charset="0"/>
                        </a:rPr>
                        <a:t>या तक्रार अर्जावर विहीत मुदतीत कार्यवाही करुन तक्रारींचे निवारण करण्यात येते</a:t>
                      </a:r>
                      <a:r>
                        <a:rPr lang="en-IN" sz="1800" b="0" dirty="0">
                          <a:latin typeface="DVOT-Yogesh" pitchFamily="2" charset="0"/>
                          <a:cs typeface="DVOT-Yogesh" pitchFamily="2" charset="0"/>
                        </a:rPr>
                        <a:t>. </a:t>
                      </a:r>
                      <a:r>
                        <a:rPr lang="hi-IN" sz="1800" b="0" dirty="0">
                          <a:latin typeface="DVOT-Yogesh" pitchFamily="2" charset="0"/>
                          <a:cs typeface="DVOT-Yogesh" pitchFamily="2" charset="0"/>
                        </a:rPr>
                        <a:t>तसेच तक्रार होणार नाही याची दक्षता घेण्यात येत</a:t>
                      </a:r>
                      <a:r>
                        <a:rPr lang="en-IN" sz="1800" b="0" dirty="0">
                          <a:latin typeface="DVOT-Yogesh" pitchFamily="2" charset="0"/>
                          <a:cs typeface="DVOT-Yogesh" pitchFamily="2" charset="0"/>
                        </a:rPr>
                        <a:t>  </a:t>
                      </a:r>
                      <a:r>
                        <a:rPr lang="hi-IN" sz="1800" b="0" dirty="0">
                          <a:latin typeface="DVOT-Yogesh" pitchFamily="2" charset="0"/>
                          <a:cs typeface="DVOT-Yogesh" pitchFamily="2" charset="0"/>
                        </a:rPr>
                        <a:t>आहे</a:t>
                      </a:r>
                      <a:r>
                        <a:rPr lang="en-IN" sz="1800" b="0" dirty="0">
                          <a:latin typeface="DVOT-Yogesh" pitchFamily="2" charset="0"/>
                          <a:cs typeface="DVOT-Yogesh" pitchFamily="2" charset="0"/>
                        </a:rPr>
                        <a:t>. </a:t>
                      </a:r>
                      <a:endParaRPr lang="en-IN" sz="1800" b="0" dirty="0" smtClean="0">
                        <a:latin typeface="DVOT-Yogesh" pitchFamily="2" charset="0"/>
                        <a:cs typeface="DVOT-Yogesh" pitchFamily="2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0" dirty="0">
                        <a:latin typeface="DVOT-Yogesh" pitchFamily="2" charset="0"/>
                        <a:ea typeface="Calibri"/>
                        <a:cs typeface="DVOT-Yogesh" pitchFamily="2" charset="0"/>
                      </a:endParaRPr>
                    </a:p>
                  </a:txBody>
                  <a:tcPr marL="46449" marR="46449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45720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b="1" dirty="0">
                        <a:latin typeface="DVOT-Yogesh" pitchFamily="2" charset="0"/>
                        <a:ea typeface="Calibri"/>
                        <a:cs typeface="DVOT-Yogesh" pitchFamily="2" charset="0"/>
                      </a:endParaRPr>
                    </a:p>
                  </a:txBody>
                  <a:tcPr marL="46449" marR="46449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0" dirty="0">
                        <a:latin typeface="DVOT-Yogesh" pitchFamily="2" charset="0"/>
                        <a:ea typeface="Calibri"/>
                        <a:cs typeface="DVOT-Yogesh" pitchFamily="2" charset="0"/>
                      </a:endParaRPr>
                    </a:p>
                  </a:txBody>
                  <a:tcPr marL="46449" marR="46449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dirty="0" smtClean="0">
                        <a:latin typeface="DVOT-Yogesh" pitchFamily="2" charset="0"/>
                        <a:cs typeface="DVOT-Yogesh" pitchFamily="2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i-IN" sz="1800" b="0" dirty="0" smtClean="0">
                          <a:latin typeface="DVOT-Yogesh" pitchFamily="2" charset="0"/>
                          <a:cs typeface="DVOT-Yogesh" pitchFamily="2" charset="0"/>
                        </a:rPr>
                        <a:t>प्राप्त तक्रारींचे निराकरण करण्यात येत आहे</a:t>
                      </a:r>
                      <a:r>
                        <a:rPr lang="en-IN" sz="1800" b="0" dirty="0" smtClean="0">
                          <a:latin typeface="DVOT-Yogesh" pitchFamily="2" charset="0"/>
                          <a:cs typeface="DVOT-Yogesh" pitchFamily="2" charset="0"/>
                        </a:rPr>
                        <a:t>.</a:t>
                      </a:r>
                      <a:endParaRPr lang="en-US" sz="1600" b="0" dirty="0" smtClean="0">
                        <a:latin typeface="DVOT-Yogesh" pitchFamily="2" charset="0"/>
                        <a:ea typeface="Calibri"/>
                        <a:cs typeface="DVOT-Yogesh" pitchFamily="2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0" dirty="0">
                        <a:latin typeface="DVOT-Yogesh" pitchFamily="2" charset="0"/>
                        <a:ea typeface="Calibri"/>
                        <a:cs typeface="DVOT-Yogesh" pitchFamily="2" charset="0"/>
                      </a:endParaRPr>
                    </a:p>
                  </a:txBody>
                  <a:tcPr marL="46449" marR="46449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228600" y="2586081"/>
          <a:ext cx="8686800" cy="3281319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838200"/>
                <a:gridCol w="2133600"/>
                <a:gridCol w="5715000"/>
              </a:tblGrid>
              <a:tr h="6858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b="1" dirty="0"/>
                        <a:t>5</a:t>
                      </a:r>
                      <a:endParaRPr lang="en-US" sz="1600" b="1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46449" marR="46449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i-IN" sz="1800" b="0" dirty="0">
                          <a:latin typeface="DVOT-Yogesh" pitchFamily="2" charset="0"/>
                          <a:cs typeface="DVOT-Yogesh" pitchFamily="2" charset="0"/>
                        </a:rPr>
                        <a:t>कार्यालयीन सोई सुविधा </a:t>
                      </a:r>
                      <a:endParaRPr lang="en-US" sz="1800" b="0" dirty="0">
                        <a:latin typeface="DVOT-Yogesh" pitchFamily="2" charset="0"/>
                        <a:ea typeface="Calibri"/>
                        <a:cs typeface="DVOT-Yogesh" pitchFamily="2" charset="0"/>
                      </a:endParaRPr>
                    </a:p>
                  </a:txBody>
                  <a:tcPr marL="46449" marR="46449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mr-IN" sz="1800" b="0" dirty="0" smtClean="0">
                          <a:solidFill>
                            <a:schemeClr val="tx1"/>
                          </a:solidFill>
                          <a:latin typeface="DVOT-Yogesh" pitchFamily="2" charset="0"/>
                          <a:cs typeface="DVOT-Yogesh" pitchFamily="2" charset="0"/>
                        </a:rPr>
                        <a:t>सह जिल्हा</a:t>
                      </a:r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DVOT-Yogesh" pitchFamily="2" charset="0"/>
                          <a:cs typeface="DVOT-Yogesh" pitchFamily="2" charset="0"/>
                        </a:rPr>
                        <a:t> </a:t>
                      </a:r>
                      <a:r>
                        <a:rPr lang="en-US" sz="1800" b="0" dirty="0" err="1" smtClean="0">
                          <a:solidFill>
                            <a:schemeClr val="tx1"/>
                          </a:solidFill>
                          <a:latin typeface="DVOT-Yogesh" pitchFamily="2" charset="0"/>
                          <a:cs typeface="DVOT-Yogesh" pitchFamily="2" charset="0"/>
                        </a:rPr>
                        <a:t>निबंधक</a:t>
                      </a:r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DVOT-Yogesh" pitchFamily="2" charset="0"/>
                          <a:cs typeface="DVOT-Yogesh" pitchFamily="2" charset="0"/>
                        </a:rPr>
                        <a:t> </a:t>
                      </a:r>
                      <a:r>
                        <a:rPr lang="en-IN" sz="1800" b="0" dirty="0" smtClean="0">
                          <a:solidFill>
                            <a:schemeClr val="tx1"/>
                          </a:solidFill>
                          <a:latin typeface="DVOT-Yogesh" pitchFamily="2" charset="0"/>
                          <a:cs typeface="DVOT-Yogesh" pitchFamily="2" charset="0"/>
                        </a:rPr>
                        <a:t>-</a:t>
                      </a:r>
                      <a:r>
                        <a:rPr lang="mr-IN" sz="1800" b="0" dirty="0" smtClean="0">
                          <a:solidFill>
                            <a:schemeClr val="tx1"/>
                          </a:solidFill>
                          <a:latin typeface="DVOT-Yogesh" pitchFamily="2" charset="0"/>
                          <a:cs typeface="DVOT-Yogesh" pitchFamily="2" charset="0"/>
                        </a:rPr>
                        <a:t>वर्ग </a:t>
                      </a:r>
                      <a:r>
                        <a:rPr lang="en-IN" sz="1800" b="0" dirty="0" smtClean="0">
                          <a:solidFill>
                            <a:schemeClr val="tx1"/>
                          </a:solidFill>
                          <a:latin typeface="DVOT-Yogesh" pitchFamily="2" charset="0"/>
                          <a:cs typeface="DVOT-Yogesh" pitchFamily="2" charset="0"/>
                        </a:rPr>
                        <a:t>1</a:t>
                      </a:r>
                      <a:r>
                        <a:rPr lang="mr-IN" sz="1800" b="0" dirty="0" smtClean="0">
                          <a:solidFill>
                            <a:schemeClr val="tx1"/>
                          </a:solidFill>
                          <a:latin typeface="DVOT-Yogesh" pitchFamily="2" charset="0"/>
                          <a:cs typeface="DVOT-Yogesh" pitchFamily="2" charset="0"/>
                        </a:rPr>
                        <a:t> गडचिरोली </a:t>
                      </a:r>
                      <a:r>
                        <a:rPr lang="en-US" sz="1800" b="0" baseline="0" dirty="0" err="1" smtClean="0">
                          <a:latin typeface="DVOT-Yogesh" pitchFamily="2" charset="0"/>
                          <a:cs typeface="DVOT-Yogesh" pitchFamily="2" charset="0"/>
                        </a:rPr>
                        <a:t>या</a:t>
                      </a:r>
                      <a:r>
                        <a:rPr lang="en-US" sz="1800" b="0" baseline="0" dirty="0" smtClean="0">
                          <a:latin typeface="DVOT-Yogesh" pitchFamily="2" charset="0"/>
                          <a:cs typeface="DVOT-Yogesh" pitchFamily="2" charset="0"/>
                        </a:rPr>
                        <a:t> </a:t>
                      </a:r>
                      <a:r>
                        <a:rPr lang="hi-IN" sz="1800" b="0" dirty="0" smtClean="0">
                          <a:latin typeface="DVOT-Yogesh" pitchFamily="2" charset="0"/>
                          <a:cs typeface="DVOT-Yogesh" pitchFamily="2" charset="0"/>
                        </a:rPr>
                        <a:t>कार्याल</a:t>
                      </a:r>
                      <a:r>
                        <a:rPr lang="en-US" sz="1800" b="0" dirty="0" err="1" smtClean="0">
                          <a:latin typeface="DVOT-Yogesh" pitchFamily="2" charset="0"/>
                          <a:cs typeface="DVOT-Yogesh" pitchFamily="2" charset="0"/>
                        </a:rPr>
                        <a:t>या</a:t>
                      </a:r>
                      <a:r>
                        <a:rPr lang="hi-IN" sz="1800" b="0" dirty="0" smtClean="0">
                          <a:latin typeface="DVOT-Yogesh" pitchFamily="2" charset="0"/>
                          <a:cs typeface="DVOT-Yogesh" pitchFamily="2" charset="0"/>
                        </a:rPr>
                        <a:t>मध्ये </a:t>
                      </a:r>
                      <a:r>
                        <a:rPr lang="hi-IN" sz="1800" b="0" dirty="0">
                          <a:latin typeface="DVOT-Yogesh" pitchFamily="2" charset="0"/>
                          <a:cs typeface="DVOT-Yogesh" pitchFamily="2" charset="0"/>
                        </a:rPr>
                        <a:t>पक्षकार यांचेसाठी स्वच्छ पिण्याच्या पाण्याची व्यवस्था करण्यात आली आहे</a:t>
                      </a:r>
                      <a:r>
                        <a:rPr lang="en-IN" sz="1800" b="0" dirty="0">
                          <a:latin typeface="DVOT-Yogesh" pitchFamily="2" charset="0"/>
                          <a:cs typeface="DVOT-Yogesh" pitchFamily="2" charset="0"/>
                        </a:rPr>
                        <a:t>.</a:t>
                      </a:r>
                      <a:endParaRPr lang="en-US" sz="1800" b="0" dirty="0">
                        <a:latin typeface="DVOT-Yogesh" pitchFamily="2" charset="0"/>
                        <a:ea typeface="Calibri"/>
                        <a:cs typeface="DVOT-Yogesh" pitchFamily="2" charset="0"/>
                      </a:endParaRPr>
                    </a:p>
                  </a:txBody>
                  <a:tcPr marL="46449" marR="46449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55431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46449" marR="46449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0" dirty="0">
                        <a:latin typeface="DVOT-Yogesh" pitchFamily="2" charset="0"/>
                        <a:ea typeface="Calibri"/>
                        <a:cs typeface="DVOT-Yogesh" pitchFamily="2" charset="0"/>
                      </a:endParaRPr>
                    </a:p>
                  </a:txBody>
                  <a:tcPr marL="46449" marR="46449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b="0" dirty="0">
                          <a:latin typeface="DVOT-Yogesh" pitchFamily="2" charset="0"/>
                          <a:cs typeface="DVOT-Yogesh" pitchFamily="2" charset="0"/>
                        </a:rPr>
                        <a:t> </a:t>
                      </a:r>
                      <a:r>
                        <a:rPr lang="hi-IN" sz="1800" b="0" dirty="0">
                          <a:latin typeface="DVOT-Yogesh" pitchFamily="2" charset="0"/>
                          <a:cs typeface="DVOT-Yogesh" pitchFamily="2" charset="0"/>
                        </a:rPr>
                        <a:t>कर्मचारी व अभ्यगत यांचेसाठी स्वच्छ प्रसाधनगृहांची व्यवस्था करण्यात आली आहे</a:t>
                      </a:r>
                      <a:endParaRPr lang="en-US" sz="1800" b="0" dirty="0">
                        <a:latin typeface="DVOT-Yogesh" pitchFamily="2" charset="0"/>
                        <a:ea typeface="Calibri"/>
                        <a:cs typeface="DVOT-Yogesh" pitchFamily="2" charset="0"/>
                      </a:endParaRPr>
                    </a:p>
                  </a:txBody>
                  <a:tcPr marL="46449" marR="46449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55431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46449" marR="46449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0" dirty="0">
                        <a:latin typeface="DVOT-Yogesh" pitchFamily="2" charset="0"/>
                        <a:ea typeface="Calibri"/>
                        <a:cs typeface="DVOT-Yogesh" pitchFamily="2" charset="0"/>
                      </a:endParaRPr>
                    </a:p>
                  </a:txBody>
                  <a:tcPr marL="46449" marR="46449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i-IN" sz="1800" b="0" dirty="0">
                          <a:latin typeface="DVOT-Yogesh" pitchFamily="2" charset="0"/>
                          <a:cs typeface="DVOT-Yogesh" pitchFamily="2" charset="0"/>
                        </a:rPr>
                        <a:t>कार्यालयामध्ये सुव्यवस्थीत नामफलक व दिशादर्शक फलक</a:t>
                      </a:r>
                      <a:r>
                        <a:rPr lang="en-IN" sz="1800" b="0" dirty="0">
                          <a:latin typeface="DVOT-Yogesh" pitchFamily="2" charset="0"/>
                          <a:cs typeface="DVOT-Yogesh" pitchFamily="2" charset="0"/>
                        </a:rPr>
                        <a:t>  </a:t>
                      </a:r>
                      <a:r>
                        <a:rPr lang="hi-IN" sz="1800" b="0" dirty="0">
                          <a:latin typeface="DVOT-Yogesh" pitchFamily="2" charset="0"/>
                          <a:cs typeface="DVOT-Yogesh" pitchFamily="2" charset="0"/>
                        </a:rPr>
                        <a:t>लावण्यात आले आहेत</a:t>
                      </a:r>
                      <a:r>
                        <a:rPr lang="en-IN" sz="1800" b="0" dirty="0">
                          <a:latin typeface="DVOT-Yogesh" pitchFamily="2" charset="0"/>
                          <a:cs typeface="DVOT-Yogesh" pitchFamily="2" charset="0"/>
                        </a:rPr>
                        <a:t>.</a:t>
                      </a:r>
                      <a:endParaRPr lang="en-US" sz="1800" b="0" dirty="0">
                        <a:latin typeface="DVOT-Yogesh" pitchFamily="2" charset="0"/>
                        <a:ea typeface="Calibri"/>
                        <a:cs typeface="DVOT-Yogesh" pitchFamily="2" charset="0"/>
                      </a:endParaRPr>
                    </a:p>
                  </a:txBody>
                  <a:tcPr marL="46449" marR="46449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226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46449" marR="46449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0" dirty="0">
                        <a:latin typeface="DVOT-Yogesh" pitchFamily="2" charset="0"/>
                        <a:ea typeface="Calibri"/>
                        <a:cs typeface="DVOT-Yogesh" pitchFamily="2" charset="0"/>
                      </a:endParaRPr>
                    </a:p>
                  </a:txBody>
                  <a:tcPr marL="46449" marR="46449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i-IN" sz="1800" b="0" dirty="0" smtClean="0">
                          <a:latin typeface="DVOT-Yogesh" pitchFamily="2" charset="0"/>
                          <a:cs typeface="DVOT-Yogesh" pitchFamily="2" charset="0"/>
                        </a:rPr>
                        <a:t>अभ्यागत भेटीचे नियोजन व भेटीच्या वेळाबाबत प्रसिध्दी देण्यात आली आहे</a:t>
                      </a:r>
                      <a:r>
                        <a:rPr lang="en-IN" sz="1800" b="0" dirty="0" smtClean="0">
                          <a:latin typeface="DVOT-Yogesh" pitchFamily="2" charset="0"/>
                          <a:cs typeface="DVOT-Yogesh" pitchFamily="2" charset="0"/>
                        </a:rPr>
                        <a:t>.</a:t>
                      </a:r>
                      <a:endParaRPr lang="en-US" sz="1600" b="0" dirty="0" smtClean="0">
                        <a:latin typeface="DVOT-Yogesh" pitchFamily="2" charset="0"/>
                        <a:ea typeface="Calibri"/>
                        <a:cs typeface="DVOT-Yogesh" pitchFamily="2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latin typeface="DVOT-Yogesh" pitchFamily="2" charset="0"/>
                          <a:cs typeface="DVOT-Yogesh" pitchFamily="2" charset="0"/>
                        </a:rPr>
                        <a:t>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0" dirty="0">
                        <a:latin typeface="DVOT-Yogesh" pitchFamily="2" charset="0"/>
                        <a:ea typeface="Calibri"/>
                        <a:cs typeface="DVOT-Yogesh" pitchFamily="2" charset="0"/>
                      </a:endParaRPr>
                    </a:p>
                  </a:txBody>
                  <a:tcPr marL="46449" marR="46449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04801" y="381000"/>
          <a:ext cx="8534400" cy="1676400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609599"/>
                <a:gridCol w="2590800"/>
                <a:gridCol w="5334001"/>
              </a:tblGrid>
              <a:tr h="16764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 dirty="0">
                          <a:latin typeface="DVOT-Yogesh" pitchFamily="2" charset="0"/>
                          <a:cs typeface="DVOT-Yogesh" pitchFamily="2" charset="0"/>
                        </a:rPr>
                        <a:t>6</a:t>
                      </a:r>
                      <a:endParaRPr lang="en-US" sz="2000" dirty="0">
                        <a:latin typeface="DVOT-Yogesh" pitchFamily="2" charset="0"/>
                        <a:ea typeface="Calibri"/>
                        <a:cs typeface="DVOT-Yogesh" pitchFamily="2" charset="0"/>
                      </a:endParaRPr>
                    </a:p>
                  </a:txBody>
                  <a:tcPr marL="46449" marR="4644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i-IN" sz="1800" dirty="0">
                          <a:latin typeface="DVOT-Yogesh" pitchFamily="2" charset="0"/>
                          <a:cs typeface="DVOT-Yogesh" pitchFamily="2" charset="0"/>
                        </a:rPr>
                        <a:t>क्षेत्रीय</a:t>
                      </a:r>
                      <a:r>
                        <a:rPr lang="en-IN" sz="1800" dirty="0">
                          <a:latin typeface="DVOT-Yogesh" pitchFamily="2" charset="0"/>
                          <a:cs typeface="DVOT-Yogesh" pitchFamily="2" charset="0"/>
                        </a:rPr>
                        <a:t>  </a:t>
                      </a:r>
                      <a:r>
                        <a:rPr lang="hi-IN" sz="1800" dirty="0">
                          <a:latin typeface="DVOT-Yogesh" pitchFamily="2" charset="0"/>
                          <a:cs typeface="DVOT-Yogesh" pitchFamily="2" charset="0"/>
                        </a:rPr>
                        <a:t>कार्यालयांना भेटी</a:t>
                      </a:r>
                      <a:r>
                        <a:rPr lang="en-IN" sz="1800" dirty="0">
                          <a:latin typeface="DVOT-Yogesh" pitchFamily="2" charset="0"/>
                          <a:cs typeface="DVOT-Yogesh" pitchFamily="2" charset="0"/>
                        </a:rPr>
                        <a:t>  </a:t>
                      </a:r>
                      <a:endParaRPr lang="en-US" sz="1800" dirty="0">
                        <a:latin typeface="DVOT-Yogesh" pitchFamily="2" charset="0"/>
                        <a:ea typeface="Calibri"/>
                        <a:cs typeface="DVOT-Yogesh" pitchFamily="2" charset="0"/>
                      </a:endParaRPr>
                    </a:p>
                  </a:txBody>
                  <a:tcPr marL="46449" marR="46449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aseline="0" dirty="0" smtClean="0">
                          <a:latin typeface="DVOT-Yogesh" pitchFamily="2" charset="0"/>
                          <a:ea typeface="Calibri"/>
                          <a:cs typeface="DVOT-Yogesh" pitchFamily="2" charset="0"/>
                        </a:rPr>
                        <a:t> </a:t>
                      </a:r>
                      <a:r>
                        <a:rPr lang="en-US" sz="1800" dirty="0" err="1" smtClean="0">
                          <a:solidFill>
                            <a:srgbClr val="2A2742"/>
                          </a:solidFill>
                          <a:latin typeface="Arimo" pitchFamily="34" charset="0"/>
                          <a:ea typeface="Arimo" pitchFamily="34" charset="-122"/>
                          <a:cs typeface="Arimo" pitchFamily="34" charset="-120"/>
                        </a:rPr>
                        <a:t>महाराष्ट्र</a:t>
                      </a:r>
                      <a:r>
                        <a:rPr lang="en-US" sz="1800" dirty="0" smtClean="0">
                          <a:solidFill>
                            <a:srgbClr val="2A2742"/>
                          </a:solidFill>
                          <a:latin typeface="Arimo" pitchFamily="34" charset="0"/>
                          <a:ea typeface="Arimo" pitchFamily="34" charset="-122"/>
                          <a:cs typeface="Arimo" pitchFamily="34" charset="-120"/>
                        </a:rPr>
                        <a:t> </a:t>
                      </a:r>
                      <a:r>
                        <a:rPr lang="en-US" sz="1800" dirty="0" err="1" smtClean="0">
                          <a:solidFill>
                            <a:srgbClr val="2A2742"/>
                          </a:solidFill>
                          <a:latin typeface="Arimo" pitchFamily="34" charset="0"/>
                          <a:ea typeface="Arimo" pitchFamily="34" charset="-122"/>
                          <a:cs typeface="Arimo" pitchFamily="34" charset="-120"/>
                        </a:rPr>
                        <a:t>शासनाच्या</a:t>
                      </a:r>
                      <a:r>
                        <a:rPr lang="en-US" sz="1800" dirty="0" smtClean="0">
                          <a:solidFill>
                            <a:srgbClr val="2A2742"/>
                          </a:solidFill>
                          <a:latin typeface="Arimo" pitchFamily="34" charset="0"/>
                          <a:ea typeface="Arimo" pitchFamily="34" charset="-122"/>
                          <a:cs typeface="Arimo" pitchFamily="34" charset="-120"/>
                        </a:rPr>
                        <a:t> 100 </a:t>
                      </a:r>
                      <a:r>
                        <a:rPr lang="en-US" sz="1800" dirty="0" err="1" smtClean="0">
                          <a:solidFill>
                            <a:srgbClr val="2A2742"/>
                          </a:solidFill>
                          <a:latin typeface="Arimo" pitchFamily="34" charset="0"/>
                          <a:ea typeface="Arimo" pitchFamily="34" charset="-122"/>
                          <a:cs typeface="Arimo" pitchFamily="34" charset="-120"/>
                        </a:rPr>
                        <a:t>दिवसाच्या</a:t>
                      </a:r>
                      <a:r>
                        <a:rPr lang="en-US" sz="1800" dirty="0" smtClean="0">
                          <a:solidFill>
                            <a:srgbClr val="2A2742"/>
                          </a:solidFill>
                          <a:latin typeface="Arimo" pitchFamily="34" charset="0"/>
                          <a:ea typeface="Arimo" pitchFamily="34" charset="-122"/>
                          <a:cs typeface="Arimo" pitchFamily="34" charset="-120"/>
                        </a:rPr>
                        <a:t> </a:t>
                      </a:r>
                      <a:r>
                        <a:rPr lang="en-US" sz="1800" dirty="0" err="1" smtClean="0">
                          <a:solidFill>
                            <a:srgbClr val="2A2742"/>
                          </a:solidFill>
                          <a:latin typeface="Arimo" pitchFamily="34" charset="0"/>
                          <a:ea typeface="Arimo" pitchFamily="34" charset="-122"/>
                          <a:cs typeface="Arimo" pitchFamily="34" charset="-120"/>
                        </a:rPr>
                        <a:t>कृती</a:t>
                      </a:r>
                      <a:r>
                        <a:rPr lang="en-US" sz="1800" dirty="0" smtClean="0">
                          <a:solidFill>
                            <a:srgbClr val="2A2742"/>
                          </a:solidFill>
                          <a:latin typeface="Arimo" pitchFamily="34" charset="0"/>
                          <a:ea typeface="Arimo" pitchFamily="34" charset="-122"/>
                          <a:cs typeface="Arimo" pitchFamily="34" charset="-120"/>
                        </a:rPr>
                        <a:t> </a:t>
                      </a:r>
                      <a:r>
                        <a:rPr lang="en-US" sz="1800" dirty="0" err="1" smtClean="0">
                          <a:solidFill>
                            <a:srgbClr val="2A2742"/>
                          </a:solidFill>
                          <a:latin typeface="Arimo" pitchFamily="34" charset="0"/>
                          <a:ea typeface="Arimo" pitchFamily="34" charset="-122"/>
                          <a:cs typeface="Arimo" pitchFamily="34" charset="-120"/>
                        </a:rPr>
                        <a:t>कार्यक्रमा</a:t>
                      </a:r>
                      <a:r>
                        <a:rPr lang="en-US" sz="1800" dirty="0" smtClean="0">
                          <a:solidFill>
                            <a:srgbClr val="2A2742"/>
                          </a:solidFill>
                          <a:latin typeface="Arimo" pitchFamily="34" charset="0"/>
                          <a:ea typeface="Arimo" pitchFamily="34" charset="-122"/>
                          <a:cs typeface="Arimo" pitchFamily="34" charset="-120"/>
                        </a:rPr>
                        <a:t> </a:t>
                      </a:r>
                      <a:r>
                        <a:rPr lang="en-US" sz="1800" dirty="0" err="1" smtClean="0">
                          <a:solidFill>
                            <a:srgbClr val="2A2742"/>
                          </a:solidFill>
                          <a:latin typeface="Arimo" pitchFamily="34" charset="0"/>
                          <a:ea typeface="Arimo" pitchFamily="34" charset="-122"/>
                          <a:cs typeface="Arimo" pitchFamily="34" charset="-120"/>
                        </a:rPr>
                        <a:t>अंतर्गत</a:t>
                      </a:r>
                      <a:r>
                        <a:rPr lang="en-US" sz="1800" dirty="0" smtClean="0">
                          <a:solidFill>
                            <a:srgbClr val="2A2742"/>
                          </a:solidFill>
                          <a:latin typeface="Arimo" pitchFamily="34" charset="0"/>
                          <a:ea typeface="Arimo" pitchFamily="34" charset="-122"/>
                          <a:cs typeface="Arimo" pitchFamily="34" charset="-120"/>
                        </a:rPr>
                        <a:t>, </a:t>
                      </a:r>
                      <a:r>
                        <a:rPr lang="en-US" sz="1800" dirty="0" err="1" smtClean="0">
                          <a:solidFill>
                            <a:srgbClr val="2A2742"/>
                          </a:solidFill>
                          <a:latin typeface="Arimo" pitchFamily="34" charset="0"/>
                          <a:ea typeface="Arimo" pitchFamily="34" charset="-122"/>
                          <a:cs typeface="Arimo" pitchFamily="34" charset="-120"/>
                        </a:rPr>
                        <a:t>सह</a:t>
                      </a:r>
                      <a:r>
                        <a:rPr lang="en-US" sz="1800" dirty="0" smtClean="0">
                          <a:solidFill>
                            <a:srgbClr val="2A2742"/>
                          </a:solidFill>
                          <a:latin typeface="Arimo" pitchFamily="34" charset="0"/>
                          <a:ea typeface="Arimo" pitchFamily="34" charset="-122"/>
                          <a:cs typeface="Arimo" pitchFamily="34" charset="-120"/>
                        </a:rPr>
                        <a:t> </a:t>
                      </a:r>
                      <a:r>
                        <a:rPr lang="en-US" sz="1800" dirty="0" err="1" smtClean="0">
                          <a:solidFill>
                            <a:srgbClr val="2A2742"/>
                          </a:solidFill>
                          <a:latin typeface="Arimo" pitchFamily="34" charset="0"/>
                          <a:ea typeface="Arimo" pitchFamily="34" charset="-122"/>
                          <a:cs typeface="Arimo" pitchFamily="34" charset="-120"/>
                        </a:rPr>
                        <a:t>जिल्हा</a:t>
                      </a:r>
                      <a:r>
                        <a:rPr lang="en-US" sz="1800" dirty="0" smtClean="0">
                          <a:solidFill>
                            <a:srgbClr val="2A2742"/>
                          </a:solidFill>
                          <a:latin typeface="Arimo" pitchFamily="34" charset="0"/>
                          <a:ea typeface="Arimo" pitchFamily="34" charset="-122"/>
                          <a:cs typeface="Arimo" pitchFamily="34" charset="-120"/>
                        </a:rPr>
                        <a:t> </a:t>
                      </a:r>
                      <a:r>
                        <a:rPr lang="en-US" sz="1800" dirty="0" err="1" smtClean="0">
                          <a:solidFill>
                            <a:srgbClr val="2A2742"/>
                          </a:solidFill>
                          <a:latin typeface="Arimo" pitchFamily="34" charset="0"/>
                          <a:ea typeface="Arimo" pitchFamily="34" charset="-122"/>
                          <a:cs typeface="Arimo" pitchFamily="34" charset="-120"/>
                        </a:rPr>
                        <a:t>निबंधक</a:t>
                      </a:r>
                      <a:r>
                        <a:rPr lang="en-US" sz="1800" dirty="0" smtClean="0">
                          <a:solidFill>
                            <a:srgbClr val="2A2742"/>
                          </a:solidFill>
                          <a:latin typeface="Arimo" pitchFamily="34" charset="0"/>
                          <a:ea typeface="Arimo" pitchFamily="34" charset="-122"/>
                          <a:cs typeface="Arimo" pitchFamily="34" charset="-120"/>
                        </a:rPr>
                        <a:t> वर्ग-1 </a:t>
                      </a:r>
                      <a:r>
                        <a:rPr lang="en-US" sz="1800" dirty="0" err="1" smtClean="0">
                          <a:solidFill>
                            <a:srgbClr val="2A2742"/>
                          </a:solidFill>
                          <a:latin typeface="Arimo" pitchFamily="34" charset="0"/>
                          <a:ea typeface="Arimo" pitchFamily="34" charset="-122"/>
                          <a:cs typeface="Arimo" pitchFamily="34" charset="-120"/>
                        </a:rPr>
                        <a:t>आणि</a:t>
                      </a:r>
                      <a:r>
                        <a:rPr lang="en-US" sz="1800" dirty="0" smtClean="0">
                          <a:solidFill>
                            <a:srgbClr val="2A2742"/>
                          </a:solidFill>
                          <a:latin typeface="Arimo" pitchFamily="34" charset="0"/>
                          <a:ea typeface="Arimo" pitchFamily="34" charset="-122"/>
                          <a:cs typeface="Arimo" pitchFamily="34" charset="-120"/>
                        </a:rPr>
                        <a:t> </a:t>
                      </a:r>
                      <a:r>
                        <a:rPr lang="en-US" sz="1800" dirty="0" err="1" smtClean="0">
                          <a:solidFill>
                            <a:srgbClr val="2A2742"/>
                          </a:solidFill>
                          <a:latin typeface="Arimo" pitchFamily="34" charset="0"/>
                          <a:ea typeface="Arimo" pitchFamily="34" charset="-122"/>
                          <a:cs typeface="Arimo" pitchFamily="34" charset="-120"/>
                        </a:rPr>
                        <a:t>मुद्रांक</a:t>
                      </a:r>
                      <a:r>
                        <a:rPr lang="en-US" sz="1800" dirty="0" smtClean="0">
                          <a:solidFill>
                            <a:srgbClr val="2A2742"/>
                          </a:solidFill>
                          <a:latin typeface="Arimo" pitchFamily="34" charset="0"/>
                          <a:ea typeface="Arimo" pitchFamily="34" charset="-122"/>
                          <a:cs typeface="Arimo" pitchFamily="34" charset="-120"/>
                        </a:rPr>
                        <a:t> </a:t>
                      </a:r>
                      <a:r>
                        <a:rPr lang="en-US" sz="1800" dirty="0" err="1" smtClean="0">
                          <a:solidFill>
                            <a:srgbClr val="2A2742"/>
                          </a:solidFill>
                          <a:latin typeface="Arimo" pitchFamily="34" charset="0"/>
                          <a:ea typeface="Arimo" pitchFamily="34" charset="-122"/>
                          <a:cs typeface="Arimo" pitchFamily="34" charset="-120"/>
                        </a:rPr>
                        <a:t>जिल्हाधिकारी</a:t>
                      </a:r>
                      <a:r>
                        <a:rPr lang="en-US" sz="1800" dirty="0" smtClean="0">
                          <a:solidFill>
                            <a:srgbClr val="2A2742"/>
                          </a:solidFill>
                          <a:latin typeface="Arimo" pitchFamily="34" charset="0"/>
                          <a:ea typeface="Arimo" pitchFamily="34" charset="-122"/>
                          <a:cs typeface="Arimo" pitchFamily="34" charset="-120"/>
                        </a:rPr>
                        <a:t> </a:t>
                      </a:r>
                      <a:r>
                        <a:rPr lang="en-US" sz="1800" dirty="0" err="1" smtClean="0">
                          <a:solidFill>
                            <a:srgbClr val="2A2742"/>
                          </a:solidFill>
                          <a:latin typeface="Arimo" pitchFamily="34" charset="0"/>
                          <a:ea typeface="Arimo" pitchFamily="34" charset="-122"/>
                          <a:cs typeface="Arimo" pitchFamily="34" charset="-120"/>
                        </a:rPr>
                        <a:t>कार्यालयाच्या</a:t>
                      </a:r>
                      <a:r>
                        <a:rPr lang="en-US" sz="1800" dirty="0" smtClean="0">
                          <a:solidFill>
                            <a:srgbClr val="2A2742"/>
                          </a:solidFill>
                          <a:latin typeface="Arimo" pitchFamily="34" charset="0"/>
                          <a:ea typeface="Arimo" pitchFamily="34" charset="-122"/>
                          <a:cs typeface="Arimo" pitchFamily="34" charset="-120"/>
                        </a:rPr>
                        <a:t> </a:t>
                      </a:r>
                      <a:r>
                        <a:rPr lang="en-US" sz="1800" dirty="0" err="1" smtClean="0">
                          <a:solidFill>
                            <a:srgbClr val="2A2742"/>
                          </a:solidFill>
                          <a:latin typeface="Arimo" pitchFamily="34" charset="0"/>
                          <a:ea typeface="Arimo" pitchFamily="34" charset="-122"/>
                          <a:cs typeface="Arimo" pitchFamily="34" charset="-120"/>
                        </a:rPr>
                        <a:t>अधिनस्त</a:t>
                      </a:r>
                      <a:r>
                        <a:rPr lang="en-US" sz="1800" dirty="0" smtClean="0">
                          <a:solidFill>
                            <a:srgbClr val="2A2742"/>
                          </a:solidFill>
                          <a:latin typeface="Arimo" pitchFamily="34" charset="0"/>
                          <a:ea typeface="Arimo" pitchFamily="34" charset="-122"/>
                          <a:cs typeface="Arimo" pitchFamily="34" charset="-120"/>
                        </a:rPr>
                        <a:t> </a:t>
                      </a:r>
                      <a:r>
                        <a:rPr lang="en-US" sz="1800" dirty="0" err="1" smtClean="0">
                          <a:solidFill>
                            <a:srgbClr val="2A2742"/>
                          </a:solidFill>
                          <a:latin typeface="Arimo" pitchFamily="34" charset="0"/>
                          <a:ea typeface="Arimo" pitchFamily="34" charset="-122"/>
                          <a:cs typeface="Arimo" pitchFamily="34" charset="-120"/>
                        </a:rPr>
                        <a:t>असलेल्या</a:t>
                      </a:r>
                      <a:r>
                        <a:rPr lang="en-US" sz="1800" dirty="0" smtClean="0">
                          <a:solidFill>
                            <a:srgbClr val="2A2742"/>
                          </a:solidFill>
                          <a:latin typeface="Arimo" pitchFamily="34" charset="0"/>
                          <a:ea typeface="Arimo" pitchFamily="34" charset="-122"/>
                          <a:cs typeface="Arimo" pitchFamily="34" charset="-120"/>
                        </a:rPr>
                        <a:t> </a:t>
                      </a:r>
                      <a:r>
                        <a:rPr lang="en-US" sz="1800" dirty="0" err="1" smtClean="0">
                          <a:solidFill>
                            <a:srgbClr val="2A2742"/>
                          </a:solidFill>
                          <a:latin typeface="Arimo" pitchFamily="34" charset="0"/>
                          <a:ea typeface="Arimo" pitchFamily="34" charset="-122"/>
                          <a:cs typeface="Arimo" pitchFamily="34" charset="-120"/>
                        </a:rPr>
                        <a:t>दुय्यम</a:t>
                      </a:r>
                      <a:r>
                        <a:rPr lang="en-US" sz="1800" dirty="0" smtClean="0">
                          <a:solidFill>
                            <a:srgbClr val="2A2742"/>
                          </a:solidFill>
                          <a:latin typeface="Arimo" pitchFamily="34" charset="0"/>
                          <a:ea typeface="Arimo" pitchFamily="34" charset="-122"/>
                          <a:cs typeface="Arimo" pitchFamily="34" charset="-120"/>
                        </a:rPr>
                        <a:t> </a:t>
                      </a:r>
                      <a:r>
                        <a:rPr lang="en-US" sz="1800" dirty="0" err="1" smtClean="0">
                          <a:solidFill>
                            <a:srgbClr val="2A2742"/>
                          </a:solidFill>
                          <a:latin typeface="Arimo" pitchFamily="34" charset="0"/>
                          <a:ea typeface="Arimo" pitchFamily="34" charset="-122"/>
                          <a:cs typeface="Arimo" pitchFamily="34" charset="-120"/>
                        </a:rPr>
                        <a:t>निबंधक</a:t>
                      </a:r>
                      <a:r>
                        <a:rPr lang="en-US" sz="1800" dirty="0" smtClean="0">
                          <a:solidFill>
                            <a:srgbClr val="2A2742"/>
                          </a:solidFill>
                          <a:latin typeface="Arimo" pitchFamily="34" charset="0"/>
                          <a:ea typeface="Arimo" pitchFamily="34" charset="-122"/>
                          <a:cs typeface="Arimo" pitchFamily="34" charset="-120"/>
                        </a:rPr>
                        <a:t> </a:t>
                      </a:r>
                      <a:r>
                        <a:rPr lang="en-US" sz="1800" dirty="0" err="1" smtClean="0">
                          <a:solidFill>
                            <a:srgbClr val="2A2742"/>
                          </a:solidFill>
                          <a:latin typeface="Arimo" pitchFamily="34" charset="0"/>
                          <a:ea typeface="Arimo" pitchFamily="34" charset="-122"/>
                          <a:cs typeface="Arimo" pitchFamily="34" charset="-120"/>
                        </a:rPr>
                        <a:t>कार्यालयांना</a:t>
                      </a:r>
                      <a:r>
                        <a:rPr lang="en-US" sz="1800" dirty="0" smtClean="0">
                          <a:solidFill>
                            <a:srgbClr val="2A2742"/>
                          </a:solidFill>
                          <a:latin typeface="Arimo" pitchFamily="34" charset="0"/>
                          <a:ea typeface="Arimo" pitchFamily="34" charset="-122"/>
                          <a:cs typeface="Arimo" pitchFamily="34" charset="-120"/>
                        </a:rPr>
                        <a:t> </a:t>
                      </a:r>
                      <a:r>
                        <a:rPr lang="en-US" sz="1800" dirty="0" err="1" smtClean="0">
                          <a:solidFill>
                            <a:srgbClr val="2A2742"/>
                          </a:solidFill>
                          <a:latin typeface="Arimo" pitchFamily="34" charset="0"/>
                          <a:ea typeface="Arimo" pitchFamily="34" charset="-122"/>
                          <a:cs typeface="Arimo" pitchFamily="34" charset="-120"/>
                        </a:rPr>
                        <a:t>भेटी</a:t>
                      </a:r>
                      <a:r>
                        <a:rPr lang="en-US" sz="1800" dirty="0" smtClean="0">
                          <a:solidFill>
                            <a:srgbClr val="2A2742"/>
                          </a:solidFill>
                          <a:latin typeface="Arimo" pitchFamily="34" charset="0"/>
                          <a:ea typeface="Arimo" pitchFamily="34" charset="-122"/>
                          <a:cs typeface="Arimo" pitchFamily="34" charset="-120"/>
                        </a:rPr>
                        <a:t> </a:t>
                      </a:r>
                      <a:r>
                        <a:rPr lang="en-US" sz="1800" dirty="0" err="1" smtClean="0">
                          <a:solidFill>
                            <a:srgbClr val="2A2742"/>
                          </a:solidFill>
                          <a:latin typeface="Arimo" pitchFamily="34" charset="0"/>
                          <a:ea typeface="Arimo" pitchFamily="34" charset="-122"/>
                          <a:cs typeface="Arimo" pitchFamily="34" charset="-120"/>
                        </a:rPr>
                        <a:t>देण्यात</a:t>
                      </a:r>
                      <a:r>
                        <a:rPr lang="en-US" sz="1800" dirty="0" smtClean="0">
                          <a:solidFill>
                            <a:srgbClr val="2A2742"/>
                          </a:solidFill>
                          <a:latin typeface="Arimo" pitchFamily="34" charset="0"/>
                          <a:ea typeface="Arimo" pitchFamily="34" charset="-122"/>
                          <a:cs typeface="Arimo" pitchFamily="34" charset="-120"/>
                        </a:rPr>
                        <a:t> </a:t>
                      </a:r>
                      <a:r>
                        <a:rPr lang="en-US" sz="1800" dirty="0" err="1" smtClean="0">
                          <a:solidFill>
                            <a:srgbClr val="2A2742"/>
                          </a:solidFill>
                          <a:latin typeface="Arimo" pitchFamily="34" charset="0"/>
                          <a:ea typeface="Arimo" pitchFamily="34" charset="-122"/>
                          <a:cs typeface="Arimo" pitchFamily="34" charset="-120"/>
                        </a:rPr>
                        <a:t>आल्या</a:t>
                      </a:r>
                      <a:r>
                        <a:rPr lang="en-US" sz="1800" dirty="0" smtClean="0">
                          <a:solidFill>
                            <a:srgbClr val="2A2742"/>
                          </a:solidFill>
                          <a:latin typeface="Arimo" pitchFamily="34" charset="0"/>
                          <a:ea typeface="Arimo" pitchFamily="34" charset="-122"/>
                          <a:cs typeface="Arimo" pitchFamily="34" charset="-120"/>
                        </a:rPr>
                        <a:t> </a:t>
                      </a:r>
                      <a:r>
                        <a:rPr lang="en-US" sz="1800" dirty="0" err="1" smtClean="0">
                          <a:solidFill>
                            <a:srgbClr val="2A2742"/>
                          </a:solidFill>
                          <a:latin typeface="Arimo" pitchFamily="34" charset="0"/>
                          <a:ea typeface="Arimo" pitchFamily="34" charset="-122"/>
                          <a:cs typeface="Arimo" pitchFamily="34" charset="-120"/>
                        </a:rPr>
                        <a:t>आहेत</a:t>
                      </a:r>
                      <a:r>
                        <a:rPr lang="en-US" sz="1400" dirty="0" smtClean="0">
                          <a:solidFill>
                            <a:srgbClr val="2A2742"/>
                          </a:solidFill>
                          <a:latin typeface="Arimo" pitchFamily="34" charset="0"/>
                          <a:ea typeface="Arimo" pitchFamily="34" charset="-122"/>
                          <a:cs typeface="Arimo" pitchFamily="34" charset="-120"/>
                        </a:rPr>
                        <a:t>.</a:t>
                      </a:r>
                      <a:endParaRPr lang="en-US" sz="1400" dirty="0" smtClean="0"/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latin typeface="DVOT-Yogesh" pitchFamily="2" charset="0"/>
                        <a:ea typeface="Calibri"/>
                        <a:cs typeface="DVOT-Yogesh" pitchFamily="2" charset="0"/>
                      </a:endParaRPr>
                    </a:p>
                  </a:txBody>
                  <a:tcPr marL="46449" marR="46449" marT="0" marB="0"/>
                </a:tc>
              </a:tr>
            </a:tbl>
          </a:graphicData>
        </a:graphic>
      </p:graphicFrame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304800" y="2286000"/>
          <a:ext cx="8534400" cy="1371600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609600"/>
                <a:gridCol w="2590800"/>
                <a:gridCol w="5334000"/>
              </a:tblGrid>
              <a:tr h="13716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dirty="0">
                          <a:latin typeface="DVOT-Yogesh" pitchFamily="2" charset="0"/>
                          <a:cs typeface="DVOT-Yogesh" pitchFamily="2" charset="0"/>
                        </a:rPr>
                        <a:t>7</a:t>
                      </a:r>
                      <a:endParaRPr lang="en-US" sz="1800" dirty="0">
                        <a:latin typeface="DVOT-Yogesh" pitchFamily="2" charset="0"/>
                        <a:ea typeface="Calibri"/>
                        <a:cs typeface="DVOT-Yogesh" pitchFamily="2" charset="0"/>
                      </a:endParaRPr>
                    </a:p>
                  </a:txBody>
                  <a:tcPr marL="46449" marR="46449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i-IN" sz="1800" dirty="0">
                          <a:latin typeface="DVOT-Yogesh" pitchFamily="2" charset="0"/>
                          <a:cs typeface="DVOT-Yogesh" pitchFamily="2" charset="0"/>
                        </a:rPr>
                        <a:t>ई</a:t>
                      </a:r>
                      <a:r>
                        <a:rPr lang="en-IN" sz="1800" dirty="0">
                          <a:latin typeface="DVOT-Yogesh" pitchFamily="2" charset="0"/>
                          <a:cs typeface="DVOT-Yogesh" pitchFamily="2" charset="0"/>
                        </a:rPr>
                        <a:t>-</a:t>
                      </a:r>
                      <a:r>
                        <a:rPr lang="hi-IN" sz="1800" dirty="0">
                          <a:latin typeface="DVOT-Yogesh" pitchFamily="2" charset="0"/>
                          <a:cs typeface="DVOT-Yogesh" pitchFamily="2" charset="0"/>
                        </a:rPr>
                        <a:t>ऑफीस प्रणाली</a:t>
                      </a:r>
                      <a:r>
                        <a:rPr lang="en-IN" sz="1800" dirty="0">
                          <a:latin typeface="DVOT-Yogesh" pitchFamily="2" charset="0"/>
                          <a:cs typeface="DVOT-Yogesh" pitchFamily="2" charset="0"/>
                        </a:rPr>
                        <a:t>   </a:t>
                      </a:r>
                      <a:endParaRPr lang="en-US" sz="1600" dirty="0">
                        <a:latin typeface="DVOT-Yogesh" pitchFamily="2" charset="0"/>
                        <a:ea typeface="Calibri"/>
                        <a:cs typeface="DVOT-Yogesh" pitchFamily="2" charset="0"/>
                      </a:endParaRPr>
                    </a:p>
                  </a:txBody>
                  <a:tcPr marL="46449" marR="46449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r-IN" sz="1800" dirty="0" smtClean="0">
                          <a:latin typeface="DVOT-Yogesh" pitchFamily="2" charset="0"/>
                          <a:ea typeface="Calibri"/>
                          <a:cs typeface="DVOT-Yogesh" pitchFamily="2" charset="0"/>
                        </a:rPr>
                        <a:t>या कार्यालयातील सर्व अधिकारी /कर्मचारी यांची ई-ऑफिस बाबतची  </a:t>
                      </a:r>
                      <a:r>
                        <a:rPr lang="en-IN" sz="1800" dirty="0" smtClean="0">
                          <a:latin typeface="DVOT-Yogesh" pitchFamily="2" charset="0"/>
                          <a:ea typeface="Calibri"/>
                          <a:cs typeface="DVOT-Yogesh" pitchFamily="2" charset="0"/>
                        </a:rPr>
                        <a:t>ID.</a:t>
                      </a:r>
                      <a:r>
                        <a:rPr lang="mr-IN" sz="1800" dirty="0" smtClean="0">
                          <a:latin typeface="DVOT-Yogesh" pitchFamily="2" charset="0"/>
                          <a:ea typeface="Calibri"/>
                          <a:cs typeface="DVOT-Yogesh" pitchFamily="2" charset="0"/>
                        </a:rPr>
                        <a:t> बनवण्यात आलेली आहे</a:t>
                      </a:r>
                      <a:r>
                        <a:rPr lang="mr-IN" sz="1800" baseline="0" dirty="0" smtClean="0">
                          <a:latin typeface="DVOT-Yogesh" pitchFamily="2" charset="0"/>
                          <a:ea typeface="Calibri"/>
                          <a:cs typeface="DVOT-Yogesh" pitchFamily="2" charset="0"/>
                        </a:rPr>
                        <a:t> तसेच सर्व अधिकारी /कर्मचारी यांना </a:t>
                      </a:r>
                      <a:r>
                        <a:rPr lang="mr-IN" sz="1800" dirty="0" smtClean="0">
                          <a:latin typeface="DVOT-Yogesh" pitchFamily="2" charset="0"/>
                          <a:ea typeface="Calibri"/>
                          <a:cs typeface="DVOT-Yogesh" pitchFamily="2" charset="0"/>
                        </a:rPr>
                        <a:t>ई-ऑफिस प्रणाली वापरण्याबाबत सूचना देण्यात आलेल्या आहेत.</a:t>
                      </a:r>
                      <a:endParaRPr lang="en-US" sz="1800" dirty="0">
                        <a:latin typeface="DVOT-Yogesh" pitchFamily="2" charset="0"/>
                        <a:ea typeface="Calibri"/>
                        <a:cs typeface="DVOT-Yogesh" pitchFamily="2" charset="0"/>
                      </a:endParaRPr>
                    </a:p>
                  </a:txBody>
                  <a:tcPr marL="46449" marR="46449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304800" y="4114800"/>
          <a:ext cx="8534401" cy="1467485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769505"/>
                <a:gridCol w="2763715"/>
                <a:gridCol w="5001181"/>
              </a:tblGrid>
              <a:tr h="13716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mr-IN" sz="1600" dirty="0" smtClean="0">
                          <a:latin typeface="Calibri"/>
                          <a:ea typeface="Calibri"/>
                          <a:cs typeface="Mangal"/>
                        </a:rPr>
                        <a:t>8</a:t>
                      </a:r>
                      <a:r>
                        <a:rPr lang="mr-IN" sz="2000" dirty="0" smtClean="0">
                          <a:latin typeface="Calibri"/>
                          <a:ea typeface="Calibri"/>
                          <a:cs typeface="Mangal"/>
                        </a:rPr>
                        <a:t> </a:t>
                      </a:r>
                      <a:endParaRPr lang="en-US" sz="2000" dirty="0">
                        <a:latin typeface="Calibri"/>
                        <a:ea typeface="Calibri"/>
                        <a:cs typeface="Mangal"/>
                      </a:endParaRPr>
                    </a:p>
                  </a:txBody>
                  <a:tcPr marL="46449" marR="46449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i-IN" sz="1800" dirty="0">
                          <a:latin typeface="DVOT-Yogesh" pitchFamily="2" charset="0"/>
                          <a:cs typeface="DVOT-Yogesh" pitchFamily="2" charset="0"/>
                        </a:rPr>
                        <a:t>अधिकारी</a:t>
                      </a:r>
                      <a:r>
                        <a:rPr lang="en-IN" sz="1800" dirty="0">
                          <a:latin typeface="DVOT-Yogesh" pitchFamily="2" charset="0"/>
                          <a:cs typeface="DVOT-Yogesh" pitchFamily="2" charset="0"/>
                        </a:rPr>
                        <a:t>/</a:t>
                      </a:r>
                      <a:r>
                        <a:rPr lang="hi-IN" sz="1800" dirty="0">
                          <a:latin typeface="DVOT-Yogesh" pitchFamily="2" charset="0"/>
                          <a:cs typeface="DVOT-Yogesh" pitchFamily="2" charset="0"/>
                        </a:rPr>
                        <a:t>कर्मचारी प्रशिक्षण</a:t>
                      </a:r>
                      <a:r>
                        <a:rPr lang="en-IN" sz="1800" dirty="0">
                          <a:latin typeface="DVOT-Yogesh" pitchFamily="2" charset="0"/>
                          <a:cs typeface="DVOT-Yogesh" pitchFamily="2" charset="0"/>
                        </a:rPr>
                        <a:t>  / </a:t>
                      </a:r>
                      <a:r>
                        <a:rPr lang="hi-IN" sz="1800" dirty="0">
                          <a:latin typeface="DVOT-Yogesh" pitchFamily="2" charset="0"/>
                          <a:cs typeface="DVOT-Yogesh" pitchFamily="2" charset="0"/>
                        </a:rPr>
                        <a:t>सेवा विषयक बाबी आणि कृत्रिम बुध्दीमता तंत्रज्ञानाचा वापर</a:t>
                      </a:r>
                      <a:endParaRPr lang="en-US" sz="1800" dirty="0">
                        <a:latin typeface="DVOT-Yogesh" pitchFamily="2" charset="0"/>
                        <a:ea typeface="Calibri"/>
                        <a:cs typeface="DVOT-Yogesh" pitchFamily="2" charset="0"/>
                      </a:endParaRPr>
                    </a:p>
                  </a:txBody>
                  <a:tcPr marL="46449" marR="46449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DVOT-Yogesh" pitchFamily="2" charset="0"/>
                          <a:cs typeface="DVOT-Yogesh" pitchFamily="2" charset="0"/>
                        </a:rPr>
                        <a:t> </a:t>
                      </a:r>
                      <a:r>
                        <a:rPr lang="hi-IN" sz="1800" dirty="0" smtClean="0">
                          <a:latin typeface="DVOT-Yogesh" pitchFamily="2" charset="0"/>
                          <a:cs typeface="DVOT-Yogesh" pitchFamily="2" charset="0"/>
                        </a:rPr>
                        <a:t>विविध विभागाच्या संकेतस्थळावरुन माहितीघेऊन कार्यालयीन कामकाज करताना संगणक प्रणालीचा प्रभावीपणे वापर करुन कामकाज सुरक्षीतपणे केले जाते.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>
                        <a:latin typeface="DVOT-Yogesh" pitchFamily="2" charset="0"/>
                        <a:ea typeface="Calibri"/>
                        <a:cs typeface="DVOT-Yogesh" pitchFamily="2" charset="0"/>
                      </a:endParaRPr>
                    </a:p>
                  </a:txBody>
                  <a:tcPr marL="46449" marR="46449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304800" y="457200"/>
          <a:ext cx="8458199" cy="3657600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762633"/>
                <a:gridCol w="2590167"/>
                <a:gridCol w="5105399"/>
              </a:tblGrid>
              <a:tr h="36576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+mn-lt"/>
                          <a:ea typeface="Calibri"/>
                          <a:cs typeface="Mangal"/>
                        </a:rPr>
                        <a:t>10</a:t>
                      </a:r>
                    </a:p>
                  </a:txBody>
                  <a:tcPr marL="46449" marR="46449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i-IN" sz="1800" dirty="0">
                          <a:latin typeface="DVOT-Yogesh" pitchFamily="2" charset="0"/>
                          <a:cs typeface="DVOT-Yogesh" pitchFamily="2" charset="0"/>
                        </a:rPr>
                        <a:t>नाविण्यपुर्ण </a:t>
                      </a:r>
                      <a:r>
                        <a:rPr lang="hi-IN" sz="1800" dirty="0" smtClean="0">
                          <a:latin typeface="DVOT-Yogesh" pitchFamily="2" charset="0"/>
                          <a:cs typeface="DVOT-Yogesh" pitchFamily="2" charset="0"/>
                        </a:rPr>
                        <a:t>उपक्रम</a:t>
                      </a:r>
                      <a:r>
                        <a:rPr lang="en-US" sz="1800" dirty="0" smtClean="0">
                          <a:latin typeface="DVOT-Yogesh" pitchFamily="2" charset="0"/>
                          <a:cs typeface="DVOT-Yogesh" pitchFamily="2" charset="0"/>
                        </a:rPr>
                        <a:t>                     </a:t>
                      </a:r>
                      <a:endParaRPr lang="en-US" sz="1600" dirty="0">
                        <a:latin typeface="DVOT-Yogesh" pitchFamily="2" charset="0"/>
                        <a:ea typeface="Calibri"/>
                        <a:cs typeface="DVOT-Yogesh" pitchFamily="2" charset="0"/>
                      </a:endParaRPr>
                    </a:p>
                  </a:txBody>
                  <a:tcPr marL="46449" marR="46449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mr-IN" sz="1800" kern="1200" dirty="0" smtClean="0">
                          <a:latin typeface="DVOT-Yogesh" pitchFamily="2" charset="0"/>
                          <a:cs typeface="DVOT-Yogesh" pitchFamily="2" charset="0"/>
                        </a:rPr>
                        <a:t>या कार्यालयाच्या अधीनस्त असलेल्या सर्व दुय्यम निबंधक कार्यालयात </a:t>
                      </a:r>
                      <a:r>
                        <a:rPr lang="hi-IN" sz="1800" dirty="0" smtClean="0">
                          <a:latin typeface="DVOT-Yogesh" pitchFamily="2" charset="0"/>
                          <a:ea typeface="Calibri"/>
                          <a:cs typeface="DVOT-Yogesh" pitchFamily="2" charset="0"/>
                        </a:rPr>
                        <a:t>100 दिवसाची कार्यालयीन </a:t>
                      </a:r>
                      <a:r>
                        <a:rPr lang="en-US" sz="1800" dirty="0" err="1" smtClean="0">
                          <a:latin typeface="DVOT-Yogesh" pitchFamily="2" charset="0"/>
                          <a:ea typeface="Calibri"/>
                          <a:cs typeface="DVOT-Yogesh" pitchFamily="2" charset="0"/>
                        </a:rPr>
                        <a:t>सुधारणाची</a:t>
                      </a:r>
                      <a:r>
                        <a:rPr lang="en-US" sz="1800" baseline="0" dirty="0" smtClean="0">
                          <a:latin typeface="DVOT-Yogesh" pitchFamily="2" charset="0"/>
                          <a:ea typeface="Calibri"/>
                          <a:cs typeface="DVOT-Yogesh" pitchFamily="2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DVOT-Yogesh" pitchFamily="2" charset="0"/>
                          <a:ea typeface="Calibri"/>
                          <a:cs typeface="DVOT-Yogesh" pitchFamily="2" charset="0"/>
                        </a:rPr>
                        <a:t>विशेष</a:t>
                      </a:r>
                      <a:r>
                        <a:rPr lang="en-US" sz="1800" baseline="0" dirty="0" smtClean="0">
                          <a:latin typeface="DVOT-Yogesh" pitchFamily="2" charset="0"/>
                          <a:ea typeface="Calibri"/>
                          <a:cs typeface="DVOT-Yogesh" pitchFamily="2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DVOT-Yogesh" pitchFamily="2" charset="0"/>
                          <a:ea typeface="Calibri"/>
                          <a:cs typeface="DVOT-Yogesh" pitchFamily="2" charset="0"/>
                        </a:rPr>
                        <a:t>मोहिमे</a:t>
                      </a:r>
                      <a:r>
                        <a:rPr lang="en-US" sz="1800" baseline="0" dirty="0" smtClean="0">
                          <a:latin typeface="DVOT-Yogesh" pitchFamily="2" charset="0"/>
                          <a:ea typeface="Calibri"/>
                          <a:cs typeface="DVOT-Yogesh" pitchFamily="2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DVOT-Yogesh" pitchFamily="2" charset="0"/>
                          <a:ea typeface="Calibri"/>
                          <a:cs typeface="DVOT-Yogesh" pitchFamily="2" charset="0"/>
                        </a:rPr>
                        <a:t>अंतर्गत</a:t>
                      </a:r>
                      <a:r>
                        <a:rPr lang="en-US" sz="1800" baseline="0" dirty="0" smtClean="0">
                          <a:latin typeface="DVOT-Yogesh" pitchFamily="2" charset="0"/>
                          <a:ea typeface="Calibri"/>
                          <a:cs typeface="DVOT-Yogesh" pitchFamily="2" charset="0"/>
                        </a:rPr>
                        <a:t> </a:t>
                      </a:r>
                      <a:r>
                        <a:rPr lang="en-US" sz="1800" dirty="0" smtClean="0">
                          <a:latin typeface="DVOT-Yogesh" pitchFamily="2" charset="0"/>
                          <a:ea typeface="Calibri"/>
                          <a:cs typeface="DVOT-Yogesh" pitchFamily="2" charset="0"/>
                        </a:rPr>
                        <a:t> </a:t>
                      </a:r>
                      <a:r>
                        <a:rPr lang="en-US" sz="1800" dirty="0" err="1" smtClean="0">
                          <a:latin typeface="DVOT-Yogesh" pitchFamily="2" charset="0"/>
                          <a:ea typeface="Calibri"/>
                          <a:cs typeface="DVOT-Yogesh" pitchFamily="2" charset="0"/>
                        </a:rPr>
                        <a:t>दस्तांची</a:t>
                      </a:r>
                      <a:r>
                        <a:rPr lang="en-US" sz="1800" dirty="0" smtClean="0">
                          <a:latin typeface="DVOT-Yogesh" pitchFamily="2" charset="0"/>
                          <a:ea typeface="Calibri"/>
                          <a:cs typeface="DVOT-Yogesh" pitchFamily="2" charset="0"/>
                        </a:rPr>
                        <a:t> व </a:t>
                      </a:r>
                      <a:r>
                        <a:rPr lang="en-US" sz="1800" dirty="0" err="1" smtClean="0">
                          <a:latin typeface="DVOT-Yogesh" pitchFamily="2" charset="0"/>
                          <a:ea typeface="Calibri"/>
                          <a:cs typeface="DVOT-Yogesh" pitchFamily="2" charset="0"/>
                        </a:rPr>
                        <a:t>सुची</a:t>
                      </a:r>
                      <a:r>
                        <a:rPr lang="en-US" sz="1800" baseline="0" dirty="0" smtClean="0">
                          <a:latin typeface="DVOT-Yogesh" pitchFamily="2" charset="0"/>
                          <a:ea typeface="Calibri"/>
                          <a:cs typeface="DVOT-Yogesh" pitchFamily="2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DVOT-Yogesh" pitchFamily="2" charset="0"/>
                          <a:ea typeface="Calibri"/>
                          <a:cs typeface="DVOT-Yogesh" pitchFamily="2" charset="0"/>
                        </a:rPr>
                        <a:t>ची</a:t>
                      </a:r>
                      <a:r>
                        <a:rPr lang="en-US" sz="1800" baseline="0" dirty="0" smtClean="0">
                          <a:latin typeface="DVOT-Yogesh" pitchFamily="2" charset="0"/>
                          <a:ea typeface="Calibri"/>
                          <a:cs typeface="DVOT-Yogesh" pitchFamily="2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DVOT-Yogesh" pitchFamily="2" charset="0"/>
                          <a:ea typeface="Calibri"/>
                          <a:cs typeface="DVOT-Yogesh" pitchFamily="2" charset="0"/>
                        </a:rPr>
                        <a:t>प्रमाणित</a:t>
                      </a:r>
                      <a:r>
                        <a:rPr lang="en-US" sz="1800" baseline="0" dirty="0" smtClean="0">
                          <a:latin typeface="DVOT-Yogesh" pitchFamily="2" charset="0"/>
                          <a:ea typeface="Calibri"/>
                          <a:cs typeface="DVOT-Yogesh" pitchFamily="2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DVOT-Yogesh" pitchFamily="2" charset="0"/>
                          <a:ea typeface="Calibri"/>
                          <a:cs typeface="DVOT-Yogesh" pitchFamily="2" charset="0"/>
                        </a:rPr>
                        <a:t>नक्कल</a:t>
                      </a:r>
                      <a:r>
                        <a:rPr lang="mr-IN" sz="1800" baseline="0" dirty="0" smtClean="0">
                          <a:latin typeface="DVOT-Yogesh" pitchFamily="2" charset="0"/>
                          <a:ea typeface="Calibri"/>
                          <a:cs typeface="DVOT-Yogesh" pitchFamily="2" charset="0"/>
                        </a:rPr>
                        <a:t>, मूल्यांकन</a:t>
                      </a:r>
                      <a:r>
                        <a:rPr lang="en-US" sz="1800" baseline="0" dirty="0" smtClean="0">
                          <a:latin typeface="DVOT-Yogesh" pitchFamily="2" charset="0"/>
                          <a:ea typeface="Calibri"/>
                          <a:cs typeface="DVOT-Yogesh" pitchFamily="2" charset="0"/>
                        </a:rPr>
                        <a:t>  </a:t>
                      </a:r>
                      <a:r>
                        <a:rPr lang="mr-IN" sz="1800" baseline="0" dirty="0" smtClean="0">
                          <a:latin typeface="DVOT-Yogesh" pitchFamily="2" charset="0"/>
                          <a:ea typeface="Calibri"/>
                          <a:cs typeface="DVOT-Yogesh" pitchFamily="2" charset="0"/>
                        </a:rPr>
                        <a:t>दोन</a:t>
                      </a:r>
                      <a:r>
                        <a:rPr lang="en-US" sz="1800" baseline="0" dirty="0" smtClean="0">
                          <a:latin typeface="DVOT-Yogesh" pitchFamily="2" charset="0"/>
                          <a:ea typeface="Calibri"/>
                          <a:cs typeface="DVOT-Yogesh" pitchFamily="2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DVOT-Yogesh" pitchFamily="2" charset="0"/>
                          <a:ea typeface="Calibri"/>
                          <a:cs typeface="DVOT-Yogesh" pitchFamily="2" charset="0"/>
                        </a:rPr>
                        <a:t>दिवसात</a:t>
                      </a:r>
                      <a:r>
                        <a:rPr lang="en-US" sz="1800" baseline="0" dirty="0" smtClean="0">
                          <a:latin typeface="DVOT-Yogesh" pitchFamily="2" charset="0"/>
                          <a:ea typeface="Calibri"/>
                          <a:cs typeface="DVOT-Yogesh" pitchFamily="2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DVOT-Yogesh" pitchFamily="2" charset="0"/>
                          <a:ea typeface="Calibri"/>
                          <a:cs typeface="DVOT-Yogesh" pitchFamily="2" charset="0"/>
                        </a:rPr>
                        <a:t>पुरवल्या</a:t>
                      </a:r>
                      <a:r>
                        <a:rPr lang="en-US" sz="1800" baseline="0" dirty="0" smtClean="0">
                          <a:latin typeface="DVOT-Yogesh" pitchFamily="2" charset="0"/>
                          <a:ea typeface="Calibri"/>
                          <a:cs typeface="DVOT-Yogesh" pitchFamily="2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DVOT-Yogesh" pitchFamily="2" charset="0"/>
                          <a:ea typeface="Calibri"/>
                          <a:cs typeface="DVOT-Yogesh" pitchFamily="2" charset="0"/>
                        </a:rPr>
                        <a:t>जातात</a:t>
                      </a:r>
                      <a:r>
                        <a:rPr lang="en-US" sz="1800" baseline="0" dirty="0" smtClean="0">
                          <a:latin typeface="DVOT-Yogesh" pitchFamily="2" charset="0"/>
                          <a:ea typeface="Calibri"/>
                          <a:cs typeface="DVOT-Yogesh" pitchFamily="2" charset="0"/>
                        </a:rPr>
                        <a:t>. </a:t>
                      </a:r>
                      <a:r>
                        <a:rPr lang="mr-IN" sz="1800" baseline="0" dirty="0" smtClean="0">
                          <a:latin typeface="DVOT-Yogesh" pitchFamily="2" charset="0"/>
                          <a:ea typeface="Calibri"/>
                          <a:cs typeface="DVOT-Yogesh" pitchFamily="2" charset="0"/>
                        </a:rPr>
                        <a:t> तसेच </a:t>
                      </a:r>
                      <a:r>
                        <a:rPr lang="mr-IN" sz="1800" dirty="0" smtClean="0">
                          <a:latin typeface="DVOT-Yogesh" pitchFamily="2" charset="0"/>
                          <a:cs typeface="DVOT-Yogesh" pitchFamily="2" charset="0"/>
                        </a:rPr>
                        <a:t>अपंग व्यक्ति/ गरोदर महिला/ सिनियर सिटीजन यांना दस्त नोंदणीसाठी प्रथम प्राधान्य देण्यात येते.</a:t>
                      </a:r>
                      <a:endParaRPr lang="en-US" sz="1800" dirty="0" smtClean="0">
                        <a:latin typeface="DVOT-Yogesh" pitchFamily="2" charset="0"/>
                        <a:cs typeface="DVOT-Yogesh" pitchFamily="2" charset="0"/>
                      </a:endParaRPr>
                    </a:p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mr-IN" sz="1800" baseline="0" dirty="0" smtClean="0">
                        <a:latin typeface="DVOT-Yogesh" pitchFamily="2" charset="0"/>
                        <a:ea typeface="Calibri"/>
                        <a:cs typeface="DVOT-Yogesh" pitchFamily="2" charset="0"/>
                      </a:endParaRPr>
                    </a:p>
                  </a:txBody>
                  <a:tcPr marL="46449" marR="46449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479</TotalTime>
  <Words>508</Words>
  <Application>Microsoft Office PowerPoint</Application>
  <PresentationFormat>On-screen Show (4:3)</PresentationFormat>
  <Paragraphs>96</Paragraphs>
  <Slides>11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Slide 1</vt:lpstr>
      <vt:lpstr>Slide 2</vt:lpstr>
      <vt:lpstr> सह जिल्हा निबंधक -वर्ग 1  गडचिरोली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सह जिल्हा निबंधक वर्ग-1 तथा मुद्रांक जिल्हाधिकारी ठाणे (शहर)</dc:title>
  <dc:creator>User</dc:creator>
  <cp:lastModifiedBy>Admin</cp:lastModifiedBy>
  <cp:revision>150</cp:revision>
  <dcterms:created xsi:type="dcterms:W3CDTF">2006-08-16T00:00:00Z</dcterms:created>
  <dcterms:modified xsi:type="dcterms:W3CDTF">2025-04-30T08:03:02Z</dcterms:modified>
</cp:coreProperties>
</file>